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764" r:id="rId2"/>
  </p:sldMasterIdLst>
  <p:notesMasterIdLst>
    <p:notesMasterId r:id="rId16"/>
  </p:notesMasterIdLst>
  <p:sldIdLst>
    <p:sldId id="305" r:id="rId3"/>
    <p:sldId id="312" r:id="rId4"/>
    <p:sldId id="321" r:id="rId5"/>
    <p:sldId id="361" r:id="rId6"/>
    <p:sldId id="362" r:id="rId7"/>
    <p:sldId id="363" r:id="rId8"/>
    <p:sldId id="365" r:id="rId9"/>
    <p:sldId id="366" r:id="rId10"/>
    <p:sldId id="385" r:id="rId11"/>
    <p:sldId id="386" r:id="rId12"/>
    <p:sldId id="357" r:id="rId13"/>
    <p:sldId id="319" r:id="rId14"/>
    <p:sldId id="387" r:id="rId15"/>
  </p:sldIdLst>
  <p:sldSz cx="9144000" cy="5143500" type="screen16x9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等线" panose="02010600030101010101" pitchFamily="2" charset="-122"/>
        <a:cs typeface="+mn-cs"/>
      </a:defRPr>
    </a:lvl1pPr>
    <a:lvl2pPr marL="3429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等线" panose="02010600030101010101" pitchFamily="2" charset="-122"/>
        <a:cs typeface="+mn-cs"/>
      </a:defRPr>
    </a:lvl2pPr>
    <a:lvl3pPr marL="685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等线" panose="02010600030101010101" pitchFamily="2" charset="-122"/>
        <a:cs typeface="+mn-cs"/>
      </a:defRPr>
    </a:lvl3pPr>
    <a:lvl4pPr marL="10287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等线" panose="02010600030101010101" pitchFamily="2" charset="-122"/>
        <a:cs typeface="+mn-cs"/>
      </a:defRPr>
    </a:lvl4pPr>
    <a:lvl5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等线" panose="02010600030101010101" pitchFamily="2" charset="-122"/>
        <a:cs typeface="+mn-cs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等线" panose="02010600030101010101" pitchFamily="2" charset="-122"/>
        <a:cs typeface="+mn-cs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等线" panose="02010600030101010101" pitchFamily="2" charset="-122"/>
        <a:cs typeface="+mn-cs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等线" panose="02010600030101010101" pitchFamily="2" charset="-122"/>
        <a:cs typeface="+mn-cs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>
          <p15:clr>
            <a:srgbClr val="A4A3A4"/>
          </p15:clr>
        </p15:guide>
        <p15:guide id="2" orient="horz" pos="1637">
          <p15:clr>
            <a:srgbClr val="A4A3A4"/>
          </p15:clr>
        </p15:guide>
        <p15:guide id="3" pos="3840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94D29"/>
    <a:srgbClr val="EEF0E2"/>
    <a:srgbClr val="004A93"/>
    <a:srgbClr val="6C2827"/>
    <a:srgbClr val="FFE6D7"/>
    <a:srgbClr val="FFE6D5"/>
    <a:srgbClr val="0000FF"/>
    <a:srgbClr val="854B27"/>
    <a:srgbClr val="FF5E55"/>
    <a:srgbClr val="00B7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221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180" y="84"/>
      </p:cViewPr>
      <p:guideLst>
        <p:guide orient="horz" pos="2183"/>
        <p:guide orient="horz" pos="1637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等线" panose="02010600030101010101" pitchFamily="2" charset="-122"/>
                <a:cs typeface="等线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等线" panose="02010600030101010101" pitchFamily="2" charset="-122"/>
                <a:cs typeface="等线" panose="02010600030101010101" pitchFamily="2" charset="-122"/>
              </a:defRPr>
            </a:lvl1pPr>
          </a:lstStyle>
          <a:p>
            <a:pPr>
              <a:defRPr/>
            </a:pPr>
            <a:fld id="{18F5DA94-CC9C-4364-A56B-1AE775DF1557}" type="datetimeFigureOut">
              <a:rPr lang="zh-CN" altLang="en-US"/>
              <a:t>2019/10/18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等线" panose="02010600030101010101" pitchFamily="2" charset="-122"/>
                <a:cs typeface="等线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等线" panose="02010600030101010101" pitchFamily="2" charset="-122"/>
                <a:cs typeface="等线" panose="02010600030101010101" pitchFamily="2" charset="-122"/>
              </a:defRPr>
            </a:lvl1pPr>
          </a:lstStyle>
          <a:p>
            <a:pPr>
              <a:defRPr/>
            </a:pPr>
            <a:fld id="{9463D334-CB4C-4C43-8F83-DCFBC246C346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90861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23357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18203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1.xml"/><Relationship Id="rId3" Type="http://schemas.openxmlformats.org/officeDocument/2006/relationships/theme" Target="../theme/theme1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" Target="../slides/slide1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2FDFF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91270"/>
            <a:ext cx="9144000" cy="452228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92978"/>
            <a:ext cx="19857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包装的学问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0FF36199-2C21-4C79-AF51-2921BDA214FC}"/>
              </a:ext>
            </a:extLst>
          </p:cNvPr>
          <p:cNvGrpSpPr/>
          <p:nvPr userDrawn="1"/>
        </p:nvGrpSpPr>
        <p:grpSpPr>
          <a:xfrm>
            <a:off x="7989512" y="4732024"/>
            <a:ext cx="1105042" cy="370719"/>
            <a:chOff x="7643422" y="4681236"/>
            <a:chExt cx="1105042" cy="370719"/>
          </a:xfrm>
        </p:grpSpPr>
        <p:pic>
          <p:nvPicPr>
            <p:cNvPr id="11" name="图片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B101394F-AA20-4EA1-8B56-26142F05287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2" name="文本框 26">
              <a:hlinkClick r:id="rId8" action="ppaction://hlinksldjump"/>
              <a:extLst>
                <a:ext uri="{FF2B5EF4-FFF2-40B4-BE49-F238E27FC236}">
                  <a16:creationId xmlns:a16="http://schemas.microsoft.com/office/drawing/2014/main" id="{A4577290-36D0-4588-8D5F-42D4BF9178CC}"/>
                </a:ext>
              </a:extLst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anose="02010609060101010101" pitchFamily="49" charset="-122"/>
                  <a:ea typeface="黑体" panose="02010609060101010101" pitchFamily="49" charset="-122"/>
                </a:rPr>
                <a:t>返回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763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2FDFF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91270"/>
            <a:ext cx="9144000" cy="45222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1892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4.xml"/><Relationship Id="rId6" Type="http://schemas.openxmlformats.org/officeDocument/2006/relationships/slide" Target="slide11.xml"/><Relationship Id="rId5" Type="http://schemas.openxmlformats.org/officeDocument/2006/relationships/slide" Target="slide12.xml"/><Relationship Id="rId4" Type="http://schemas.openxmlformats.org/officeDocument/2006/relationships/slide" Target="slide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png"/><Relationship Id="rId4" Type="http://schemas.microsoft.com/office/2007/relationships/hdphoto" Target="../media/hdphoto2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0" y="0"/>
            <a:ext cx="3491880" cy="424168"/>
            <a:chOff x="0" y="0"/>
            <a:chExt cx="3491880" cy="424168"/>
          </a:xfrm>
        </p:grpSpPr>
        <p:sp>
          <p:nvSpPr>
            <p:cNvPr id="21" name="矩形 20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2" name="矩形 21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0" y="51470"/>
              <a:ext cx="3275856" cy="276999"/>
              <a:chOff x="0" y="51470"/>
              <a:chExt cx="3275856" cy="276999"/>
            </a:xfrm>
          </p:grpSpPr>
          <p:sp>
            <p:nvSpPr>
              <p:cNvPr id="24" name="文本框 22"/>
              <p:cNvSpPr txBox="1"/>
              <p:nvPr/>
            </p:nvSpPr>
            <p:spPr>
              <a:xfrm>
                <a:off x="179512" y="51470"/>
                <a:ext cx="233910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北师大版  数学  五年级  下册</a:t>
                </a:r>
              </a:p>
            </p:txBody>
          </p:sp>
          <p:cxnSp>
            <p:nvCxnSpPr>
              <p:cNvPr id="25" name="直线连接符 4"/>
              <p:cNvCxnSpPr/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6" name="单圆角矩形 25"/>
          <p:cNvSpPr/>
          <p:nvPr/>
        </p:nvSpPr>
        <p:spPr>
          <a:xfrm>
            <a:off x="4619642" y="3900722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7" name="单圆角矩形 26"/>
          <p:cNvSpPr/>
          <p:nvPr/>
        </p:nvSpPr>
        <p:spPr>
          <a:xfrm>
            <a:off x="2282728" y="3896535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8" name="单圆角矩形 27"/>
          <p:cNvSpPr/>
          <p:nvPr/>
        </p:nvSpPr>
        <p:spPr>
          <a:xfrm>
            <a:off x="4608074" y="3025309"/>
            <a:ext cx="1799760" cy="432048"/>
          </a:xfrm>
          <a:prstGeom prst="round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9" name="单圆角矩形 28"/>
          <p:cNvSpPr/>
          <p:nvPr/>
        </p:nvSpPr>
        <p:spPr>
          <a:xfrm>
            <a:off x="2265874" y="3025309"/>
            <a:ext cx="1799760" cy="432048"/>
          </a:xfrm>
          <a:prstGeom prst="round1Rect">
            <a:avLst/>
          </a:prstGeom>
          <a:solidFill>
            <a:srgbClr val="ACBD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2273528" y="1435155"/>
            <a:ext cx="4386458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66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包装的学问</a:t>
            </a:r>
          </a:p>
        </p:txBody>
      </p:sp>
      <p:pic>
        <p:nvPicPr>
          <p:cNvPr id="31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圆角矩形 31">
            <a:hlinkClick r:id="rId3" action="ppaction://hlinksldjump"/>
          </p:cNvPr>
          <p:cNvSpPr/>
          <p:nvPr/>
        </p:nvSpPr>
        <p:spPr>
          <a:xfrm>
            <a:off x="2288195" y="2952109"/>
            <a:ext cx="1669378" cy="578448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情境导入</a:t>
            </a:r>
          </a:p>
        </p:txBody>
      </p:sp>
      <p:sp>
        <p:nvSpPr>
          <p:cNvPr id="33" name="圆角矩形 32">
            <a:hlinkClick r:id="rId4" action="ppaction://hlinksldjump"/>
          </p:cNvPr>
          <p:cNvSpPr/>
          <p:nvPr/>
        </p:nvSpPr>
        <p:spPr>
          <a:xfrm>
            <a:off x="4668639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活动探究</a:t>
            </a:r>
          </a:p>
        </p:txBody>
      </p:sp>
      <p:sp>
        <p:nvSpPr>
          <p:cNvPr id="34" name="圆角矩形 33">
            <a:hlinkClick r:id="rId5" action="ppaction://hlinksldjump"/>
          </p:cNvPr>
          <p:cNvSpPr/>
          <p:nvPr/>
        </p:nvSpPr>
        <p:spPr>
          <a:xfrm>
            <a:off x="4671767" y="3830198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课外活动</a:t>
            </a:r>
          </a:p>
        </p:txBody>
      </p:sp>
      <p:sp>
        <p:nvSpPr>
          <p:cNvPr id="35" name="矩形 34"/>
          <p:cNvSpPr/>
          <p:nvPr/>
        </p:nvSpPr>
        <p:spPr>
          <a:xfrm>
            <a:off x="912693" y="519703"/>
            <a:ext cx="2196755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000" b="1" dirty="0">
                <a:solidFill>
                  <a:srgbClr val="0050AA"/>
                </a:solidFill>
                <a:latin typeface="+mj-ea"/>
                <a:ea typeface="+mj-ea"/>
              </a:rPr>
              <a:t>数学好玩</a:t>
            </a:r>
          </a:p>
        </p:txBody>
      </p:sp>
      <p:sp>
        <p:nvSpPr>
          <p:cNvPr id="36" name="圆角矩形 35">
            <a:hlinkClick r:id="rId6" action="ppaction://hlinksldjump"/>
          </p:cNvPr>
          <p:cNvSpPr/>
          <p:nvPr/>
        </p:nvSpPr>
        <p:spPr>
          <a:xfrm>
            <a:off x="2390964" y="3803478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拓展延伸</a:t>
            </a:r>
          </a:p>
        </p:txBody>
      </p:sp>
      <p:pic>
        <p:nvPicPr>
          <p:cNvPr id="37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组合 26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4083" y="764273"/>
            <a:ext cx="1728788" cy="1326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组合 5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9958" y="3017157"/>
            <a:ext cx="3076575" cy="864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组合 58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704742"/>
            <a:ext cx="2084785" cy="1221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平行四边形 32"/>
          <p:cNvSpPr/>
          <p:nvPr/>
        </p:nvSpPr>
        <p:spPr>
          <a:xfrm>
            <a:off x="1462658" y="1482219"/>
            <a:ext cx="1674019" cy="351235"/>
          </a:xfrm>
          <a:prstGeom prst="parallelogram">
            <a:avLst>
              <a:gd name="adj" fmla="val 101222"/>
            </a:avLst>
          </a:prstGeom>
          <a:solidFill>
            <a:srgbClr val="FFAB7C">
              <a:alpha val="50196"/>
            </a:srgbClr>
          </a:solidFill>
          <a:ln>
            <a:solidFill>
              <a:srgbClr val="FED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>
              <a:solidFill>
                <a:prstClr val="white"/>
              </a:solidFill>
            </a:endParaRPr>
          </a:p>
        </p:txBody>
      </p:sp>
      <p:sp>
        <p:nvSpPr>
          <p:cNvPr id="34" name="平行四边形 33"/>
          <p:cNvSpPr/>
          <p:nvPr/>
        </p:nvSpPr>
        <p:spPr>
          <a:xfrm>
            <a:off x="1462658" y="1250048"/>
            <a:ext cx="1674019" cy="351234"/>
          </a:xfrm>
          <a:prstGeom prst="parallelogram">
            <a:avLst>
              <a:gd name="adj" fmla="val 101222"/>
            </a:avLst>
          </a:prstGeom>
          <a:solidFill>
            <a:srgbClr val="FFAB7C">
              <a:alpha val="50196"/>
            </a:srgbClr>
          </a:solidFill>
          <a:ln>
            <a:solidFill>
              <a:srgbClr val="FED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>
              <a:solidFill>
                <a:prstClr val="white"/>
              </a:solidFill>
            </a:endParaRPr>
          </a:p>
        </p:txBody>
      </p:sp>
      <p:sp>
        <p:nvSpPr>
          <p:cNvPr id="35" name="平行四边形 34"/>
          <p:cNvSpPr/>
          <p:nvPr/>
        </p:nvSpPr>
        <p:spPr>
          <a:xfrm>
            <a:off x="1467421" y="1013113"/>
            <a:ext cx="1674019" cy="350044"/>
          </a:xfrm>
          <a:prstGeom prst="parallelogram">
            <a:avLst>
              <a:gd name="adj" fmla="val 101222"/>
            </a:avLst>
          </a:prstGeom>
          <a:solidFill>
            <a:srgbClr val="FFAB7C">
              <a:alpha val="50196"/>
            </a:srgbClr>
          </a:solidFill>
          <a:ln>
            <a:solidFill>
              <a:srgbClr val="FED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>
              <a:solidFill>
                <a:prstClr val="white"/>
              </a:solidFill>
            </a:endParaRPr>
          </a:p>
        </p:txBody>
      </p:sp>
      <p:sp>
        <p:nvSpPr>
          <p:cNvPr id="36" name="TextBox 71"/>
          <p:cNvSpPr txBox="1">
            <a:spLocks noChangeArrowheads="1"/>
          </p:cNvSpPr>
          <p:nvPr/>
        </p:nvSpPr>
        <p:spPr bwMode="auto">
          <a:xfrm>
            <a:off x="1613624" y="2210007"/>
            <a:ext cx="113466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个大面</a:t>
            </a:r>
          </a:p>
        </p:txBody>
      </p:sp>
      <p:sp>
        <p:nvSpPr>
          <p:cNvPr id="38" name="平行四边形 37"/>
          <p:cNvSpPr/>
          <p:nvPr/>
        </p:nvSpPr>
        <p:spPr>
          <a:xfrm>
            <a:off x="5023818" y="964298"/>
            <a:ext cx="1674019" cy="351234"/>
          </a:xfrm>
          <a:prstGeom prst="parallelogram">
            <a:avLst>
              <a:gd name="adj" fmla="val 101222"/>
            </a:avLst>
          </a:prstGeom>
          <a:solidFill>
            <a:srgbClr val="FFAB7C">
              <a:alpha val="50196"/>
            </a:srgbClr>
          </a:solidFill>
          <a:ln>
            <a:solidFill>
              <a:srgbClr val="FED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>
              <a:solidFill>
                <a:prstClr val="white"/>
              </a:solidFill>
            </a:endParaRPr>
          </a:p>
        </p:txBody>
      </p:sp>
      <p:sp>
        <p:nvSpPr>
          <p:cNvPr id="39" name="平行四边形 38"/>
          <p:cNvSpPr/>
          <p:nvPr/>
        </p:nvSpPr>
        <p:spPr>
          <a:xfrm>
            <a:off x="4674964" y="1321485"/>
            <a:ext cx="1674019" cy="351234"/>
          </a:xfrm>
          <a:prstGeom prst="parallelogram">
            <a:avLst>
              <a:gd name="adj" fmla="val 101222"/>
            </a:avLst>
          </a:prstGeom>
          <a:solidFill>
            <a:srgbClr val="FFAB7C">
              <a:alpha val="50196"/>
            </a:srgbClr>
          </a:solidFill>
          <a:ln>
            <a:solidFill>
              <a:srgbClr val="FED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>
              <a:solidFill>
                <a:prstClr val="white"/>
              </a:solidFill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5004768" y="1321485"/>
            <a:ext cx="1350169" cy="238125"/>
          </a:xfrm>
          <a:prstGeom prst="rect">
            <a:avLst/>
          </a:prstGeom>
          <a:solidFill>
            <a:srgbClr val="00B050">
              <a:alpha val="50196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>
              <a:solidFill>
                <a:prstClr val="white"/>
              </a:solidFill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5004768" y="1083360"/>
            <a:ext cx="1350169" cy="236934"/>
          </a:xfrm>
          <a:prstGeom prst="rect">
            <a:avLst/>
          </a:prstGeom>
          <a:solidFill>
            <a:srgbClr val="00B050">
              <a:alpha val="50196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>
              <a:solidFill>
                <a:prstClr val="white"/>
              </a:solidFill>
            </a:endParaRPr>
          </a:p>
        </p:txBody>
      </p:sp>
      <p:sp>
        <p:nvSpPr>
          <p:cNvPr id="42" name="TextBox 77"/>
          <p:cNvSpPr txBox="1">
            <a:spLocks noChangeArrowheads="1"/>
          </p:cNvSpPr>
          <p:nvPr/>
        </p:nvSpPr>
        <p:spPr bwMode="auto">
          <a:xfrm>
            <a:off x="4524350" y="2203024"/>
            <a:ext cx="254436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个大面，</a:t>
            </a:r>
            <a:r>
              <a:rPr lang="en-US" altLang="zh-CN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个中面</a:t>
            </a:r>
          </a:p>
        </p:txBody>
      </p:sp>
      <p:sp>
        <p:nvSpPr>
          <p:cNvPr id="43" name="平行四边形 42"/>
          <p:cNvSpPr/>
          <p:nvPr/>
        </p:nvSpPr>
        <p:spPr>
          <a:xfrm>
            <a:off x="2735437" y="3274332"/>
            <a:ext cx="1674019" cy="351235"/>
          </a:xfrm>
          <a:prstGeom prst="parallelogram">
            <a:avLst>
              <a:gd name="adj" fmla="val 101222"/>
            </a:avLst>
          </a:prstGeom>
          <a:solidFill>
            <a:srgbClr val="FFAB7C">
              <a:alpha val="50196"/>
            </a:srgbClr>
          </a:solidFill>
          <a:ln>
            <a:solidFill>
              <a:srgbClr val="FED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4" name="平行四边形 43"/>
          <p:cNvSpPr/>
          <p:nvPr/>
        </p:nvSpPr>
        <p:spPr>
          <a:xfrm>
            <a:off x="4098702" y="3267188"/>
            <a:ext cx="1674019" cy="351235"/>
          </a:xfrm>
          <a:prstGeom prst="parallelogram">
            <a:avLst>
              <a:gd name="adj" fmla="val 101222"/>
            </a:avLst>
          </a:prstGeom>
          <a:solidFill>
            <a:srgbClr val="FFAB7C">
              <a:alpha val="50196"/>
            </a:srgbClr>
          </a:solidFill>
          <a:ln>
            <a:solidFill>
              <a:srgbClr val="FED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5" name="任意多边形 44"/>
          <p:cNvSpPr/>
          <p:nvPr/>
        </p:nvSpPr>
        <p:spPr>
          <a:xfrm>
            <a:off x="4074889" y="3033825"/>
            <a:ext cx="363141" cy="576263"/>
          </a:xfrm>
          <a:custGeom>
            <a:avLst/>
            <a:gdLst>
              <a:gd name="connsiteX0" fmla="*/ 0 w 483079"/>
              <a:gd name="connsiteY0" fmla="*/ 767751 h 767751"/>
              <a:gd name="connsiteX1" fmla="*/ 483079 w 483079"/>
              <a:gd name="connsiteY1" fmla="*/ 301925 h 767751"/>
              <a:gd name="connsiteX2" fmla="*/ 483079 w 483079"/>
              <a:gd name="connsiteY2" fmla="*/ 0 h 767751"/>
              <a:gd name="connsiteX3" fmla="*/ 17253 w 483079"/>
              <a:gd name="connsiteY3" fmla="*/ 474453 h 767751"/>
              <a:gd name="connsiteX4" fmla="*/ 0 w 483079"/>
              <a:gd name="connsiteY4" fmla="*/ 767751 h 767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3079" h="767751">
                <a:moveTo>
                  <a:pt x="0" y="767751"/>
                </a:moveTo>
                <a:lnTo>
                  <a:pt x="483079" y="301925"/>
                </a:lnTo>
                <a:lnTo>
                  <a:pt x="483079" y="0"/>
                </a:lnTo>
                <a:lnTo>
                  <a:pt x="17253" y="474453"/>
                </a:lnTo>
                <a:lnTo>
                  <a:pt x="0" y="767751"/>
                </a:lnTo>
                <a:close/>
              </a:path>
            </a:pathLst>
          </a:custGeom>
          <a:solidFill>
            <a:srgbClr val="FF0000">
              <a:alpha val="50196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6" name="任意多边形 45"/>
          <p:cNvSpPr/>
          <p:nvPr/>
        </p:nvSpPr>
        <p:spPr>
          <a:xfrm>
            <a:off x="4074889" y="3267188"/>
            <a:ext cx="363141" cy="576263"/>
          </a:xfrm>
          <a:custGeom>
            <a:avLst/>
            <a:gdLst>
              <a:gd name="connsiteX0" fmla="*/ 0 w 483079"/>
              <a:gd name="connsiteY0" fmla="*/ 767751 h 767751"/>
              <a:gd name="connsiteX1" fmla="*/ 483079 w 483079"/>
              <a:gd name="connsiteY1" fmla="*/ 301925 h 767751"/>
              <a:gd name="connsiteX2" fmla="*/ 483079 w 483079"/>
              <a:gd name="connsiteY2" fmla="*/ 0 h 767751"/>
              <a:gd name="connsiteX3" fmla="*/ 17253 w 483079"/>
              <a:gd name="connsiteY3" fmla="*/ 474453 h 767751"/>
              <a:gd name="connsiteX4" fmla="*/ 0 w 483079"/>
              <a:gd name="connsiteY4" fmla="*/ 767751 h 767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3079" h="767751">
                <a:moveTo>
                  <a:pt x="0" y="767751"/>
                </a:moveTo>
                <a:lnTo>
                  <a:pt x="483079" y="301925"/>
                </a:lnTo>
                <a:lnTo>
                  <a:pt x="483079" y="0"/>
                </a:lnTo>
                <a:lnTo>
                  <a:pt x="17253" y="474453"/>
                </a:lnTo>
                <a:lnTo>
                  <a:pt x="0" y="767751"/>
                </a:lnTo>
                <a:close/>
              </a:path>
            </a:pathLst>
          </a:custGeom>
          <a:solidFill>
            <a:srgbClr val="FF0000">
              <a:alpha val="50196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7" name="TextBox 82"/>
          <p:cNvSpPr txBox="1">
            <a:spLocks noChangeArrowheads="1"/>
          </p:cNvSpPr>
          <p:nvPr/>
        </p:nvSpPr>
        <p:spPr bwMode="auto">
          <a:xfrm>
            <a:off x="2825924" y="4002994"/>
            <a:ext cx="254555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个大面，</a:t>
            </a:r>
            <a:r>
              <a:rPr lang="en-US" altLang="zh-CN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个小面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5" grpId="0" animBg="1"/>
      <p:bldP spid="36" grpId="0"/>
      <p:bldP spid="38" grpId="0" animBg="1"/>
      <p:bldP spid="39" grpId="0" animBg="1"/>
      <p:bldP spid="40" grpId="0" animBg="1"/>
      <p:bldP spid="41" grpId="0" animBg="1"/>
      <p:bldP spid="42" grpId="0"/>
      <p:bldP spid="43" grpId="0" animBg="1"/>
      <p:bldP spid="44" grpId="0" animBg="1"/>
      <p:bldP spid="4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688216" y="2144329"/>
            <a:ext cx="5039207" cy="2014800"/>
            <a:chOff x="2068180" y="2173457"/>
            <a:chExt cx="4952091" cy="2126485"/>
          </a:xfrm>
          <a:noFill/>
        </p:grpSpPr>
        <p:sp>
          <p:nvSpPr>
            <p:cNvPr id="8" name="圆角矩形 7"/>
            <p:cNvSpPr/>
            <p:nvPr/>
          </p:nvSpPr>
          <p:spPr>
            <a:xfrm>
              <a:off x="2068180" y="2173457"/>
              <a:ext cx="4952091" cy="2126485"/>
            </a:xfrm>
            <a:prstGeom prst="roundRect">
              <a:avLst>
                <a:gd name="adj" fmla="val 10006"/>
              </a:avLst>
            </a:prstGeom>
            <a:grpFill/>
            <a:ln w="25400" cap="flat" cmpd="sng" algn="ctr">
              <a:noFill/>
              <a:prstDash val="solid"/>
            </a:ln>
            <a:effectLst>
              <a:outerShdw dist="38100" algn="l" rotWithShape="0">
                <a:prstClr val="black">
                  <a:alpha val="49000"/>
                </a:prstClr>
              </a:outerShdw>
            </a:effectLst>
          </p:spPr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noAutofit/>
            </a:bodyPr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 kern="0" dirty="0">
                <a:solidFill>
                  <a:sysClr val="window" lastClr="FFFF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" name="圆角矩形 21"/>
            <p:cNvSpPr/>
            <p:nvPr/>
          </p:nvSpPr>
          <p:spPr>
            <a:xfrm>
              <a:off x="2068180" y="2180179"/>
              <a:ext cx="4952091" cy="1411155"/>
            </a:xfrm>
            <a:custGeom>
              <a:avLst/>
              <a:gdLst/>
              <a:ahLst/>
              <a:cxnLst/>
              <a:rect l="l" t="t" r="r" b="b"/>
              <a:pathLst>
                <a:path w="3024336" h="587758">
                  <a:moveTo>
                    <a:pt x="88623" y="0"/>
                  </a:moveTo>
                  <a:lnTo>
                    <a:pt x="2935713" y="0"/>
                  </a:lnTo>
                  <a:cubicBezTo>
                    <a:pt x="2984658" y="0"/>
                    <a:pt x="3024336" y="39678"/>
                    <a:pt x="3024336" y="88623"/>
                  </a:cubicBezTo>
                  <a:lnTo>
                    <a:pt x="3024336" y="402900"/>
                  </a:lnTo>
                  <a:cubicBezTo>
                    <a:pt x="2669482" y="517144"/>
                    <a:pt x="2179692" y="587758"/>
                    <a:pt x="1638765" y="587758"/>
                  </a:cubicBezTo>
                  <a:cubicBezTo>
                    <a:pt x="953663" y="587758"/>
                    <a:pt x="350591" y="474486"/>
                    <a:pt x="0" y="302375"/>
                  </a:cubicBezTo>
                  <a:lnTo>
                    <a:pt x="0" y="88623"/>
                  </a:lnTo>
                  <a:cubicBezTo>
                    <a:pt x="0" y="39678"/>
                    <a:pt x="39678" y="0"/>
                    <a:pt x="88623" y="0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noAutofit/>
            </a:bodyPr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 kern="0">
                <a:solidFill>
                  <a:sysClr val="window" lastClr="FFFF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0" name="圆角矩形 9"/>
            <p:cNvSpPr/>
            <p:nvPr/>
          </p:nvSpPr>
          <p:spPr>
            <a:xfrm>
              <a:off x="2133369" y="2224102"/>
              <a:ext cx="4821632" cy="2030085"/>
            </a:xfrm>
            <a:prstGeom prst="roundRect">
              <a:avLst>
                <a:gd name="adj" fmla="val 10006"/>
              </a:avLst>
            </a:prstGeom>
            <a:grpFill/>
            <a:ln w="25400" cap="flat" cmpd="sng" algn="ctr">
              <a:noFill/>
              <a:prstDash val="solid"/>
            </a:ln>
            <a:effectLst>
              <a:innerShdw blurRad="63500" dist="25400" dir="13500000">
                <a:prstClr val="black">
                  <a:alpha val="61000"/>
                </a:prstClr>
              </a:innerShdw>
            </a:effectLst>
          </p:spPr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noAutofit/>
            </a:bodyPr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 kern="0">
                <a:solidFill>
                  <a:sysClr val="window" lastClr="FFFF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558942" y="948410"/>
            <a:ext cx="83377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kern="0" dirty="0">
                <a:ln w="0"/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如图，把这样的三本日记本包起来，最少要用多少包装纸？</a:t>
            </a: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（接口处不计，单位：</a:t>
            </a:r>
            <a:r>
              <a:rPr lang="en-US" altLang="zh-CN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cm</a:t>
            </a: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sp>
        <p:nvSpPr>
          <p:cNvPr id="13" name="云形标注 12"/>
          <p:cNvSpPr/>
          <p:nvPr/>
        </p:nvSpPr>
        <p:spPr>
          <a:xfrm>
            <a:off x="5518496" y="3172795"/>
            <a:ext cx="1985867" cy="649920"/>
          </a:xfrm>
          <a:prstGeom prst="cloudCallout">
            <a:avLst>
              <a:gd name="adj1" fmla="val 36154"/>
              <a:gd name="adj2" fmla="val 72491"/>
            </a:avLst>
          </a:prstGeom>
          <a:noFill/>
          <a:ln w="19050">
            <a:solidFill>
              <a:srgbClr val="89BD5B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注意摆放方法哟！</a:t>
            </a:r>
          </a:p>
        </p:txBody>
      </p:sp>
      <p:sp>
        <p:nvSpPr>
          <p:cNvPr id="14" name="矩形 13"/>
          <p:cNvSpPr/>
          <p:nvPr/>
        </p:nvSpPr>
        <p:spPr>
          <a:xfrm>
            <a:off x="725605" y="2251907"/>
            <a:ext cx="5564651" cy="23285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b="1" kern="0" dirty="0">
                <a:ln w="0"/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000" b="1" kern="0" dirty="0">
                <a:ln w="0"/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［</a:t>
            </a:r>
            <a:r>
              <a:rPr lang="en-US" altLang="zh-CN" sz="2000" b="1" kern="0" dirty="0">
                <a:ln w="0"/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8×5+8×</a:t>
            </a:r>
            <a:r>
              <a:rPr lang="zh-CN" altLang="en-US" sz="2000" b="1" kern="0" dirty="0">
                <a:ln w="0"/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b="1" kern="0" dirty="0">
                <a:ln w="0"/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0.5×3</a:t>
            </a:r>
            <a:r>
              <a:rPr lang="zh-CN" altLang="en-US" sz="2000" b="1" kern="0" dirty="0">
                <a:ln w="0"/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000" b="1" kern="0" dirty="0">
                <a:ln w="0"/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+5×</a:t>
            </a:r>
            <a:r>
              <a:rPr lang="zh-CN" altLang="en-US" sz="2000" b="1" kern="0" dirty="0">
                <a:ln w="0"/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b="1" kern="0" dirty="0">
                <a:ln w="0"/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0.5×3</a:t>
            </a:r>
            <a:r>
              <a:rPr lang="zh-CN" altLang="en-US" sz="2000" b="1" kern="0" dirty="0">
                <a:ln w="0"/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）］</a:t>
            </a:r>
            <a:r>
              <a:rPr lang="en-US" altLang="zh-CN" sz="2000" b="1" kern="0" dirty="0">
                <a:ln w="0"/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×2</a:t>
            </a:r>
          </a:p>
          <a:p>
            <a:pPr defTabSz="6858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b="1" kern="0" dirty="0">
                <a:ln w="0"/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2000" b="1" kern="0" dirty="0">
                <a:ln w="0"/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b="1" kern="0" dirty="0">
                <a:ln w="0"/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40+12+7.5</a:t>
            </a:r>
            <a:r>
              <a:rPr lang="zh-CN" altLang="en-US" sz="2000" b="1" kern="0" dirty="0">
                <a:ln w="0"/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000" b="1" kern="0" dirty="0">
                <a:ln w="0"/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×2</a:t>
            </a:r>
          </a:p>
          <a:p>
            <a:pPr defTabSz="6858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b="1" kern="0" dirty="0">
                <a:ln w="0"/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 59.5×2</a:t>
            </a:r>
          </a:p>
          <a:p>
            <a:pPr defTabSz="6858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b="1" kern="0" dirty="0">
                <a:ln w="0"/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 119</a:t>
            </a:r>
            <a:r>
              <a:rPr lang="zh-CN" altLang="en-US" sz="2000" b="1" kern="0" dirty="0">
                <a:ln w="0"/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（平方厘米）</a:t>
            </a:r>
            <a:endParaRPr lang="en-US" altLang="zh-CN" sz="2000" b="1" kern="0" dirty="0">
              <a:ln w="0"/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defTabSz="6858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kern="0" dirty="0">
                <a:ln w="0"/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答：最少要用</a:t>
            </a:r>
            <a:r>
              <a:rPr lang="en-US" altLang="zh-CN" sz="2000" b="1" kern="0" dirty="0">
                <a:ln w="0"/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119</a:t>
            </a:r>
            <a:r>
              <a:rPr lang="zh-CN" altLang="en-US" sz="2000" b="1" kern="0" dirty="0">
                <a:ln w="0"/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平方厘米包装纸。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6093690" y="2050896"/>
            <a:ext cx="2007202" cy="905483"/>
            <a:chOff x="5606685" y="1618643"/>
            <a:chExt cx="2676267" cy="1207310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3950" y="1618643"/>
              <a:ext cx="2079002" cy="1147560"/>
            </a:xfrm>
            <a:prstGeom prst="rect">
              <a:avLst/>
            </a:prstGeom>
          </p:spPr>
        </p:pic>
        <p:sp>
          <p:nvSpPr>
            <p:cNvPr id="17" name="矩形 16"/>
            <p:cNvSpPr/>
            <p:nvPr/>
          </p:nvSpPr>
          <p:spPr>
            <a:xfrm>
              <a:off x="5606685" y="1973265"/>
              <a:ext cx="707886" cy="4924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b="1" kern="0" dirty="0">
                  <a:ln w="0"/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0.5</a:t>
              </a:r>
              <a:endParaRPr lang="zh-CN" altLang="en-US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6318904" y="2333511"/>
              <a:ext cx="400109" cy="4924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b="1" kern="0" dirty="0">
                  <a:ln w="0"/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5</a:t>
              </a:r>
              <a:endParaRPr lang="zh-CN" altLang="en-US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7692972" y="2310064"/>
              <a:ext cx="400109" cy="4924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b="1" kern="0" dirty="0">
                  <a:ln w="0"/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8</a:t>
              </a:r>
              <a:endParaRPr lang="zh-CN" altLang="en-US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9301">
                        <a14:foregroundMark x1="63287" y1="45515" x2="63287" y2="45515"/>
                        <a14:foregroundMark x1="42657" y1="48505" x2="42657" y2="48505"/>
                        <a14:foregroundMark x1="47902" y1="47841" x2="47902" y2="47841"/>
                        <a14:foregroundMark x1="64336" y1="42857" x2="67832" y2="48837"/>
                        <a14:foregroundMark x1="43007" y1="44518" x2="47203" y2="5215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159390" y="3416169"/>
            <a:ext cx="1001884" cy="11340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24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拓展延伸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 animBg="1"/>
      <p:bldP spid="14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sp>
        <p:nvSpPr>
          <p:cNvPr id="80" name="矩形 4"/>
          <p:cNvSpPr>
            <a:spLocks noChangeArrowheads="1"/>
          </p:cNvSpPr>
          <p:nvPr/>
        </p:nvSpPr>
        <p:spPr bwMode="auto">
          <a:xfrm>
            <a:off x="2383335" y="1509761"/>
            <a:ext cx="4377329" cy="1907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zh-CN" altLang="en-US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课后找几个相同的立体图形，动手操作：看哪种拼法表面积最小！</a:t>
            </a:r>
            <a:endParaRPr lang="zh-CN" altLang="zh-CN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16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课外活动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5400" b="1" dirty="0">
                  <a:solidFill>
                    <a:srgbClr val="FF66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15"/>
          <p:cNvSpPr txBox="1"/>
          <p:nvPr/>
        </p:nvSpPr>
        <p:spPr>
          <a:xfrm>
            <a:off x="611559" y="1006048"/>
            <a:ext cx="818256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包糖果。</a:t>
            </a:r>
          </a:p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两盒糖果包成一包，怎样包才能节约包装纸？（接口处不计，单位：</a:t>
            </a: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cm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grpSp>
        <p:nvGrpSpPr>
          <p:cNvPr id="17" name="组合 16"/>
          <p:cNvGrpSpPr/>
          <p:nvPr/>
        </p:nvGrpSpPr>
        <p:grpSpPr bwMode="auto">
          <a:xfrm>
            <a:off x="2139631" y="2564882"/>
            <a:ext cx="2214563" cy="1944290"/>
            <a:chOff x="1331640" y="3356992"/>
            <a:chExt cx="2952328" cy="2592285"/>
          </a:xfrm>
        </p:grpSpPr>
        <p:pic>
          <p:nvPicPr>
            <p:cNvPr id="18" name="图片 5" descr="1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1640" y="3356992"/>
              <a:ext cx="2952328" cy="25202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TextBox 9"/>
            <p:cNvSpPr txBox="1">
              <a:spLocks noChangeArrowheads="1"/>
            </p:cNvSpPr>
            <p:nvPr/>
          </p:nvSpPr>
          <p:spPr bwMode="auto">
            <a:xfrm rot="20429797">
              <a:off x="1971872" y="3374801"/>
              <a:ext cx="720080" cy="5539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21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20</a:t>
              </a:r>
              <a:endParaRPr lang="zh-CN" altLang="en-US" sz="21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0" name="TextBox 10"/>
            <p:cNvSpPr txBox="1">
              <a:spLocks noChangeArrowheads="1"/>
            </p:cNvSpPr>
            <p:nvPr/>
          </p:nvSpPr>
          <p:spPr bwMode="auto">
            <a:xfrm rot="3328706">
              <a:off x="3551425" y="3571235"/>
              <a:ext cx="720080" cy="5539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21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15</a:t>
              </a:r>
              <a:endParaRPr lang="zh-CN" altLang="en-US" sz="21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1" name="TextBox 11"/>
            <p:cNvSpPr txBox="1">
              <a:spLocks noChangeArrowheads="1"/>
            </p:cNvSpPr>
            <p:nvPr/>
          </p:nvSpPr>
          <p:spPr bwMode="auto">
            <a:xfrm rot="16200000">
              <a:off x="1593251" y="5312278"/>
              <a:ext cx="720080" cy="5539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21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5</a:t>
              </a:r>
              <a:endParaRPr lang="zh-CN" altLang="en-US" sz="21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2" name="组合 15"/>
          <p:cNvGrpSpPr/>
          <p:nvPr/>
        </p:nvGrpSpPr>
        <p:grpSpPr bwMode="auto">
          <a:xfrm>
            <a:off x="4572985" y="2403360"/>
            <a:ext cx="2214563" cy="1938337"/>
            <a:chOff x="4860032" y="3068960"/>
            <a:chExt cx="2952328" cy="2584445"/>
          </a:xfrm>
        </p:grpSpPr>
        <p:pic>
          <p:nvPicPr>
            <p:cNvPr id="23" name="图片 8" descr="1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60032" y="3068960"/>
              <a:ext cx="2952328" cy="25202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" name="TextBox 12"/>
            <p:cNvSpPr txBox="1">
              <a:spLocks noChangeArrowheads="1"/>
            </p:cNvSpPr>
            <p:nvPr/>
          </p:nvSpPr>
          <p:spPr bwMode="auto">
            <a:xfrm rot="20429797">
              <a:off x="5501308" y="3078917"/>
              <a:ext cx="720080" cy="5539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21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20</a:t>
              </a:r>
              <a:endParaRPr lang="zh-CN" altLang="en-US" sz="21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5" name="TextBox 13"/>
            <p:cNvSpPr txBox="1">
              <a:spLocks noChangeArrowheads="1"/>
            </p:cNvSpPr>
            <p:nvPr/>
          </p:nvSpPr>
          <p:spPr bwMode="auto">
            <a:xfrm rot="3328706">
              <a:off x="7080860" y="3275364"/>
              <a:ext cx="720080" cy="5539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21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15</a:t>
              </a:r>
              <a:endParaRPr lang="zh-CN" altLang="en-US" sz="21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6" name="TextBox 14"/>
            <p:cNvSpPr txBox="1">
              <a:spLocks noChangeArrowheads="1"/>
            </p:cNvSpPr>
            <p:nvPr/>
          </p:nvSpPr>
          <p:spPr bwMode="auto">
            <a:xfrm rot="16200000">
              <a:off x="5122686" y="5016406"/>
              <a:ext cx="720080" cy="5539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21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5</a:t>
              </a:r>
              <a:endParaRPr lang="zh-CN" altLang="en-US" sz="21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8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情境导入</a:t>
            </a: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668518" y="951688"/>
            <a:ext cx="486101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kern="0" dirty="0">
                <a:ln w="0"/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说一说，你是怎么想的？</a:t>
            </a:r>
          </a:p>
        </p:txBody>
      </p:sp>
      <p:sp>
        <p:nvSpPr>
          <p:cNvPr id="14" name="云形标注 13"/>
          <p:cNvSpPr/>
          <p:nvPr/>
        </p:nvSpPr>
        <p:spPr>
          <a:xfrm>
            <a:off x="3433312" y="1707654"/>
            <a:ext cx="3213507" cy="960162"/>
          </a:xfrm>
          <a:prstGeom prst="cloudCallout">
            <a:avLst>
              <a:gd name="adj1" fmla="val 62899"/>
              <a:gd name="adj2" fmla="val 41778"/>
            </a:avLst>
          </a:prstGeom>
          <a:noFill/>
          <a:ln w="19050">
            <a:solidFill>
              <a:srgbClr val="6C2827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要节约包装纸就要使包装后的表面积最小。</a:t>
            </a:r>
          </a:p>
        </p:txBody>
      </p:sp>
      <p:sp>
        <p:nvSpPr>
          <p:cNvPr id="15" name="云形标注 14"/>
          <p:cNvSpPr/>
          <p:nvPr/>
        </p:nvSpPr>
        <p:spPr>
          <a:xfrm>
            <a:off x="1907706" y="3243542"/>
            <a:ext cx="3276770" cy="1113779"/>
          </a:xfrm>
          <a:prstGeom prst="cloudCallout">
            <a:avLst>
              <a:gd name="adj1" fmla="val -49386"/>
              <a:gd name="adj2" fmla="val -74198"/>
            </a:avLst>
          </a:prstGeom>
          <a:noFill/>
          <a:ln w="19050">
            <a:solidFill>
              <a:srgbClr val="03479A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我要想办法把所有的包装方法都找到，计算一下。</a:t>
            </a: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7248" y="2195218"/>
            <a:ext cx="1008574" cy="1620166"/>
          </a:xfrm>
          <a:prstGeom prst="rect">
            <a:avLst/>
          </a:prstGeom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1042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94396" y="2452166"/>
            <a:ext cx="1113440" cy="17049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16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活动探究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4" grpId="0" animBg="1"/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20"/>
          <p:cNvSpPr txBox="1"/>
          <p:nvPr/>
        </p:nvSpPr>
        <p:spPr>
          <a:xfrm>
            <a:off x="433560" y="352927"/>
            <a:ext cx="81669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两盒糖果包成一包，可以怎样包？有几种不同的方案？</a:t>
            </a:r>
          </a:p>
        </p:txBody>
      </p:sp>
      <p:sp>
        <p:nvSpPr>
          <p:cNvPr id="22" name="云形标注 21"/>
          <p:cNvSpPr/>
          <p:nvPr/>
        </p:nvSpPr>
        <p:spPr>
          <a:xfrm>
            <a:off x="4517048" y="1599226"/>
            <a:ext cx="2465919" cy="674877"/>
          </a:xfrm>
          <a:prstGeom prst="cloudCallout">
            <a:avLst>
              <a:gd name="adj1" fmla="val 50873"/>
              <a:gd name="adj2" fmla="val 52786"/>
            </a:avLst>
          </a:prstGeom>
          <a:noFill/>
          <a:ln w="19050">
            <a:solidFill>
              <a:srgbClr val="8D3C2B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有三种不同的方案。</a:t>
            </a:r>
          </a:p>
        </p:txBody>
      </p:sp>
      <p:grpSp>
        <p:nvGrpSpPr>
          <p:cNvPr id="24" name="组合 26"/>
          <p:cNvGrpSpPr/>
          <p:nvPr/>
        </p:nvGrpSpPr>
        <p:grpSpPr bwMode="auto">
          <a:xfrm>
            <a:off x="5772343" y="2501052"/>
            <a:ext cx="1441847" cy="1487090"/>
            <a:chOff x="966107" y="3429000"/>
            <a:chExt cx="2623636" cy="2340000"/>
          </a:xfrm>
        </p:grpSpPr>
        <p:pic>
          <p:nvPicPr>
            <p:cNvPr id="27" name="图片 27" descr="12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-49" b="-111"/>
            <a:stretch>
              <a:fillRect/>
            </a:stretch>
          </p:blipFill>
          <p:spPr bwMode="auto">
            <a:xfrm>
              <a:off x="966107" y="3429000"/>
              <a:ext cx="2623636" cy="234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32" name="直接连接符 31"/>
            <p:cNvCxnSpPr/>
            <p:nvPr/>
          </p:nvCxnSpPr>
          <p:spPr>
            <a:xfrm rot="120000">
              <a:off x="1087431" y="4575582"/>
              <a:ext cx="756109" cy="1079136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 flipV="1">
              <a:off x="1824043" y="4931546"/>
              <a:ext cx="1692039" cy="719424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组合 26"/>
          <p:cNvGrpSpPr/>
          <p:nvPr/>
        </p:nvGrpSpPr>
        <p:grpSpPr bwMode="auto">
          <a:xfrm>
            <a:off x="1207487" y="2990398"/>
            <a:ext cx="1441847" cy="1485900"/>
            <a:chOff x="966107" y="3429000"/>
            <a:chExt cx="2623636" cy="2340000"/>
          </a:xfrm>
        </p:grpSpPr>
        <p:pic>
          <p:nvPicPr>
            <p:cNvPr id="38" name="图片 27" descr="12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-49" b="-111"/>
            <a:stretch>
              <a:fillRect/>
            </a:stretch>
          </p:blipFill>
          <p:spPr bwMode="auto">
            <a:xfrm>
              <a:off x="966107" y="3429000"/>
              <a:ext cx="2623636" cy="234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39" name="直接连接符 38"/>
            <p:cNvCxnSpPr/>
            <p:nvPr/>
          </p:nvCxnSpPr>
          <p:spPr>
            <a:xfrm rot="120000">
              <a:off x="1087431" y="4574626"/>
              <a:ext cx="756109" cy="108000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 flipV="1">
              <a:off x="1824043" y="4932750"/>
              <a:ext cx="1692039" cy="718126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组合 26"/>
          <p:cNvGrpSpPr/>
          <p:nvPr/>
        </p:nvGrpSpPr>
        <p:grpSpPr bwMode="auto">
          <a:xfrm>
            <a:off x="1212249" y="2702267"/>
            <a:ext cx="1441847" cy="1485900"/>
            <a:chOff x="966107" y="3429000"/>
            <a:chExt cx="2623636" cy="2340000"/>
          </a:xfrm>
        </p:grpSpPr>
        <p:pic>
          <p:nvPicPr>
            <p:cNvPr id="42" name="图片 27" descr="12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-49" b="-111"/>
            <a:stretch>
              <a:fillRect/>
            </a:stretch>
          </p:blipFill>
          <p:spPr bwMode="auto">
            <a:xfrm>
              <a:off x="966107" y="3429000"/>
              <a:ext cx="2623636" cy="234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43" name="直接连接符 42"/>
            <p:cNvCxnSpPr/>
            <p:nvPr/>
          </p:nvCxnSpPr>
          <p:spPr>
            <a:xfrm rot="120000">
              <a:off x="1087431" y="4574626"/>
              <a:ext cx="756109" cy="108000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 flipV="1">
              <a:off x="1824043" y="4932750"/>
              <a:ext cx="1692039" cy="718126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组合 26"/>
          <p:cNvGrpSpPr/>
          <p:nvPr/>
        </p:nvGrpSpPr>
        <p:grpSpPr bwMode="auto">
          <a:xfrm>
            <a:off x="2774350" y="2350061"/>
            <a:ext cx="1440656" cy="1485900"/>
            <a:chOff x="966107" y="3429000"/>
            <a:chExt cx="2623636" cy="2340000"/>
          </a:xfrm>
        </p:grpSpPr>
        <p:pic>
          <p:nvPicPr>
            <p:cNvPr id="46" name="图片 27" descr="12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-49" b="-111"/>
            <a:stretch>
              <a:fillRect/>
            </a:stretch>
          </p:blipFill>
          <p:spPr bwMode="auto">
            <a:xfrm>
              <a:off x="966107" y="3429000"/>
              <a:ext cx="2623636" cy="234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47" name="直接连接符 46"/>
            <p:cNvCxnSpPr/>
            <p:nvPr/>
          </p:nvCxnSpPr>
          <p:spPr>
            <a:xfrm rot="120000">
              <a:off x="1087531" y="4574626"/>
              <a:ext cx="756734" cy="108000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 flipV="1">
              <a:off x="1824752" y="4932750"/>
              <a:ext cx="1691269" cy="718126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组合 48"/>
          <p:cNvGrpSpPr/>
          <p:nvPr/>
        </p:nvGrpSpPr>
        <p:grpSpPr bwMode="auto">
          <a:xfrm>
            <a:off x="3166065" y="3028657"/>
            <a:ext cx="1458516" cy="1538288"/>
            <a:chOff x="966107" y="3429000"/>
            <a:chExt cx="2623636" cy="2340000"/>
          </a:xfrm>
        </p:grpSpPr>
        <p:pic>
          <p:nvPicPr>
            <p:cNvPr id="50" name="图片 49" descr="12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-49" b="-111"/>
            <a:stretch>
              <a:fillRect/>
            </a:stretch>
          </p:blipFill>
          <p:spPr bwMode="auto">
            <a:xfrm>
              <a:off x="966107" y="3429000"/>
              <a:ext cx="2623636" cy="234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51" name="直接连接符 50"/>
            <p:cNvCxnSpPr/>
            <p:nvPr/>
          </p:nvCxnSpPr>
          <p:spPr>
            <a:xfrm rot="120000">
              <a:off x="1088187" y="4575456"/>
              <a:ext cx="756035" cy="1079443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 flipV="1">
              <a:off x="1824947" y="4932251"/>
              <a:ext cx="1691977" cy="719025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组合 26"/>
          <p:cNvGrpSpPr/>
          <p:nvPr/>
        </p:nvGrpSpPr>
        <p:grpSpPr bwMode="auto">
          <a:xfrm>
            <a:off x="4880565" y="2882052"/>
            <a:ext cx="1431131" cy="1593056"/>
            <a:chOff x="966107" y="3429000"/>
            <a:chExt cx="2623636" cy="2340000"/>
          </a:xfrm>
        </p:grpSpPr>
        <p:pic>
          <p:nvPicPr>
            <p:cNvPr id="54" name="图片 27" descr="12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-49" b="-111"/>
            <a:stretch>
              <a:fillRect/>
            </a:stretch>
          </p:blipFill>
          <p:spPr bwMode="auto">
            <a:xfrm>
              <a:off x="966107" y="3429000"/>
              <a:ext cx="2623636" cy="234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55" name="直接连接符 54"/>
            <p:cNvCxnSpPr/>
            <p:nvPr/>
          </p:nvCxnSpPr>
          <p:spPr>
            <a:xfrm rot="120000">
              <a:off x="1088340" y="4574515"/>
              <a:ext cx="755223" cy="1080807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连接符 55"/>
            <p:cNvCxnSpPr/>
            <p:nvPr/>
          </p:nvCxnSpPr>
          <p:spPr>
            <a:xfrm flipV="1">
              <a:off x="1823919" y="4933036"/>
              <a:ext cx="1693795" cy="718789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8" name="图片 5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3547" y="1775481"/>
            <a:ext cx="902149" cy="14492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3176" y="1439822"/>
            <a:ext cx="902149" cy="1449206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541294" y="344404"/>
            <a:ext cx="77918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你能计算出哪一种方案最节约包装纸吗？</a:t>
            </a:r>
          </a:p>
        </p:txBody>
      </p:sp>
      <p:sp>
        <p:nvSpPr>
          <p:cNvPr id="19" name="云形标注 18"/>
          <p:cNvSpPr/>
          <p:nvPr/>
        </p:nvSpPr>
        <p:spPr>
          <a:xfrm>
            <a:off x="4875563" y="1043802"/>
            <a:ext cx="2430999" cy="1005763"/>
          </a:xfrm>
          <a:prstGeom prst="cloudCallout">
            <a:avLst>
              <a:gd name="adj1" fmla="val 67390"/>
              <a:gd name="adj2" fmla="val 33949"/>
            </a:avLst>
          </a:prstGeom>
          <a:noFill/>
          <a:ln w="19050">
            <a:solidFill>
              <a:srgbClr val="8D3C2B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算一算每种方法的表面积就可以了。</a:t>
            </a:r>
          </a:p>
        </p:txBody>
      </p:sp>
      <p:sp>
        <p:nvSpPr>
          <p:cNvPr id="20" name="TextBox 87"/>
          <p:cNvSpPr txBox="1">
            <a:spLocks noChangeArrowheads="1"/>
          </p:cNvSpPr>
          <p:nvPr/>
        </p:nvSpPr>
        <p:spPr bwMode="auto">
          <a:xfrm>
            <a:off x="795102" y="2506656"/>
            <a:ext cx="43791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最</a:t>
            </a:r>
            <a:endParaRPr lang="en-US" altLang="zh-CN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节</a:t>
            </a:r>
            <a:endParaRPr lang="en-US" altLang="zh-CN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约</a:t>
            </a:r>
            <a:endParaRPr lang="en-US" altLang="zh-CN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包</a:t>
            </a:r>
            <a:endParaRPr lang="en-US" altLang="zh-CN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装</a:t>
            </a:r>
            <a:endParaRPr lang="en-US" altLang="zh-CN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纸</a:t>
            </a:r>
          </a:p>
        </p:txBody>
      </p:sp>
      <p:grpSp>
        <p:nvGrpSpPr>
          <p:cNvPr id="23" name="组合 26"/>
          <p:cNvGrpSpPr/>
          <p:nvPr/>
        </p:nvGrpSpPr>
        <p:grpSpPr bwMode="auto">
          <a:xfrm>
            <a:off x="5822278" y="2364012"/>
            <a:ext cx="1441847" cy="1487090"/>
            <a:chOff x="966107" y="3429000"/>
            <a:chExt cx="2623636" cy="2340000"/>
          </a:xfrm>
        </p:grpSpPr>
        <p:pic>
          <p:nvPicPr>
            <p:cNvPr id="26" name="图片 27" descr="12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-49" b="-111"/>
            <a:stretch>
              <a:fillRect/>
            </a:stretch>
          </p:blipFill>
          <p:spPr bwMode="auto">
            <a:xfrm>
              <a:off x="966107" y="3429000"/>
              <a:ext cx="2623636" cy="234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27" name="直接连接符 26"/>
            <p:cNvCxnSpPr/>
            <p:nvPr/>
          </p:nvCxnSpPr>
          <p:spPr>
            <a:xfrm rot="120000">
              <a:off x="1087431" y="4575582"/>
              <a:ext cx="756109" cy="1079136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 flipV="1">
              <a:off x="1824043" y="4931546"/>
              <a:ext cx="1692039" cy="719424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组合 26"/>
          <p:cNvGrpSpPr/>
          <p:nvPr/>
        </p:nvGrpSpPr>
        <p:grpSpPr bwMode="auto">
          <a:xfrm>
            <a:off x="1257422" y="2620456"/>
            <a:ext cx="1441847" cy="1485900"/>
            <a:chOff x="966107" y="3429000"/>
            <a:chExt cx="2623636" cy="2340000"/>
          </a:xfrm>
        </p:grpSpPr>
        <p:pic>
          <p:nvPicPr>
            <p:cNvPr id="35" name="图片 27" descr="12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-49" b="-111"/>
            <a:stretch>
              <a:fillRect/>
            </a:stretch>
          </p:blipFill>
          <p:spPr bwMode="auto">
            <a:xfrm>
              <a:off x="966107" y="3429000"/>
              <a:ext cx="2623636" cy="234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36" name="直接连接符 35"/>
            <p:cNvCxnSpPr/>
            <p:nvPr/>
          </p:nvCxnSpPr>
          <p:spPr>
            <a:xfrm rot="120000">
              <a:off x="1087431" y="4574626"/>
              <a:ext cx="756109" cy="108000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 flipV="1">
              <a:off x="1824043" y="4932750"/>
              <a:ext cx="1692039" cy="718126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组合 26"/>
          <p:cNvGrpSpPr/>
          <p:nvPr/>
        </p:nvGrpSpPr>
        <p:grpSpPr bwMode="auto">
          <a:xfrm>
            <a:off x="1262184" y="2332325"/>
            <a:ext cx="1441847" cy="1485900"/>
            <a:chOff x="966107" y="3429000"/>
            <a:chExt cx="2623636" cy="2340000"/>
          </a:xfrm>
        </p:grpSpPr>
        <p:pic>
          <p:nvPicPr>
            <p:cNvPr id="39" name="图片 27" descr="12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-49" b="-111"/>
            <a:stretch>
              <a:fillRect/>
            </a:stretch>
          </p:blipFill>
          <p:spPr bwMode="auto">
            <a:xfrm>
              <a:off x="966107" y="3429000"/>
              <a:ext cx="2623636" cy="234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40" name="直接连接符 39"/>
            <p:cNvCxnSpPr/>
            <p:nvPr/>
          </p:nvCxnSpPr>
          <p:spPr>
            <a:xfrm rot="120000">
              <a:off x="1087431" y="4574626"/>
              <a:ext cx="756109" cy="108000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 flipV="1">
              <a:off x="1824043" y="4932750"/>
              <a:ext cx="1692039" cy="718126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组合 26"/>
          <p:cNvGrpSpPr/>
          <p:nvPr/>
        </p:nvGrpSpPr>
        <p:grpSpPr bwMode="auto">
          <a:xfrm>
            <a:off x="2824285" y="2273403"/>
            <a:ext cx="1440656" cy="1485900"/>
            <a:chOff x="966107" y="3429000"/>
            <a:chExt cx="2623636" cy="2340000"/>
          </a:xfrm>
        </p:grpSpPr>
        <p:pic>
          <p:nvPicPr>
            <p:cNvPr id="43" name="图片 27" descr="12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-49" b="-111"/>
            <a:stretch>
              <a:fillRect/>
            </a:stretch>
          </p:blipFill>
          <p:spPr bwMode="auto">
            <a:xfrm>
              <a:off x="966107" y="3429000"/>
              <a:ext cx="2623636" cy="234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44" name="直接连接符 43"/>
            <p:cNvCxnSpPr/>
            <p:nvPr/>
          </p:nvCxnSpPr>
          <p:spPr>
            <a:xfrm rot="120000">
              <a:off x="1087531" y="4574626"/>
              <a:ext cx="756734" cy="108000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 flipV="1">
              <a:off x="1824752" y="4932750"/>
              <a:ext cx="1691269" cy="718126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组合 26"/>
          <p:cNvGrpSpPr/>
          <p:nvPr/>
        </p:nvGrpSpPr>
        <p:grpSpPr bwMode="auto">
          <a:xfrm>
            <a:off x="3216000" y="2966347"/>
            <a:ext cx="1458516" cy="1538288"/>
            <a:chOff x="966107" y="3429000"/>
            <a:chExt cx="2623636" cy="2340000"/>
          </a:xfrm>
        </p:grpSpPr>
        <p:pic>
          <p:nvPicPr>
            <p:cNvPr id="47" name="图片 27" descr="12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-49" b="-111"/>
            <a:stretch>
              <a:fillRect/>
            </a:stretch>
          </p:blipFill>
          <p:spPr bwMode="auto">
            <a:xfrm>
              <a:off x="966107" y="3429000"/>
              <a:ext cx="2623636" cy="234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48" name="直接连接符 47"/>
            <p:cNvCxnSpPr/>
            <p:nvPr/>
          </p:nvCxnSpPr>
          <p:spPr>
            <a:xfrm rot="120000">
              <a:off x="1088187" y="4575456"/>
              <a:ext cx="756035" cy="1079443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 flipV="1">
              <a:off x="1824947" y="4932251"/>
              <a:ext cx="1691977" cy="719025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组合 26"/>
          <p:cNvGrpSpPr/>
          <p:nvPr/>
        </p:nvGrpSpPr>
        <p:grpSpPr bwMode="auto">
          <a:xfrm>
            <a:off x="4930500" y="2745012"/>
            <a:ext cx="1431131" cy="1593056"/>
            <a:chOff x="966107" y="3429000"/>
            <a:chExt cx="2623636" cy="2340000"/>
          </a:xfrm>
        </p:grpSpPr>
        <p:pic>
          <p:nvPicPr>
            <p:cNvPr id="51" name="图片 27" descr="12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-49" b="-111"/>
            <a:stretch>
              <a:fillRect/>
            </a:stretch>
          </p:blipFill>
          <p:spPr bwMode="auto">
            <a:xfrm>
              <a:off x="966107" y="3429000"/>
              <a:ext cx="2623636" cy="234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52" name="直接连接符 51"/>
            <p:cNvCxnSpPr/>
            <p:nvPr/>
          </p:nvCxnSpPr>
          <p:spPr>
            <a:xfrm rot="120000">
              <a:off x="1088340" y="4574515"/>
              <a:ext cx="755223" cy="1080807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/>
          </p:nvCxnSpPr>
          <p:spPr>
            <a:xfrm flipV="1">
              <a:off x="1823919" y="4933036"/>
              <a:ext cx="1693795" cy="718789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组合 83"/>
          <p:cNvGrpSpPr/>
          <p:nvPr/>
        </p:nvGrpSpPr>
        <p:grpSpPr bwMode="auto">
          <a:xfrm>
            <a:off x="1123690" y="3368370"/>
            <a:ext cx="1669256" cy="890983"/>
            <a:chOff x="398613" y="4530386"/>
            <a:chExt cx="2225201" cy="1188212"/>
          </a:xfrm>
        </p:grpSpPr>
        <p:cxnSp>
          <p:nvCxnSpPr>
            <p:cNvPr id="55" name="直接箭头连接符 54"/>
            <p:cNvCxnSpPr/>
            <p:nvPr/>
          </p:nvCxnSpPr>
          <p:spPr>
            <a:xfrm rot="-180000">
              <a:off x="636687" y="4579609"/>
              <a:ext cx="468212" cy="971741"/>
            </a:xfrm>
            <a:prstGeom prst="straightConnector1">
              <a:avLst/>
            </a:prstGeom>
            <a:ln w="28575">
              <a:solidFill>
                <a:srgbClr val="00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TextBox 65"/>
            <p:cNvSpPr txBox="1">
              <a:spLocks noChangeArrowheads="1"/>
            </p:cNvSpPr>
            <p:nvPr/>
          </p:nvSpPr>
          <p:spPr bwMode="auto">
            <a:xfrm>
              <a:off x="1196564" y="4998384"/>
              <a:ext cx="587127" cy="492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5</a:t>
              </a:r>
              <a:endParaRPr lang="zh-CN" altLang="en-US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7" name="TextBox 66"/>
            <p:cNvSpPr txBox="1">
              <a:spLocks noChangeArrowheads="1"/>
            </p:cNvSpPr>
            <p:nvPr/>
          </p:nvSpPr>
          <p:spPr bwMode="auto">
            <a:xfrm rot="20106826">
              <a:off x="1826761" y="5226058"/>
              <a:ext cx="587127" cy="492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20</a:t>
              </a:r>
              <a:endParaRPr lang="zh-CN" altLang="en-US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58" name="直接箭头连接符 57"/>
            <p:cNvCxnSpPr/>
            <p:nvPr/>
          </p:nvCxnSpPr>
          <p:spPr>
            <a:xfrm flipV="1">
              <a:off x="1287424" y="4998791"/>
              <a:ext cx="1263381" cy="563673"/>
            </a:xfrm>
            <a:prstGeom prst="straightConnector1">
              <a:avLst/>
            </a:prstGeom>
            <a:ln w="28575">
              <a:solidFill>
                <a:srgbClr val="00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箭头连接符 58"/>
            <p:cNvCxnSpPr/>
            <p:nvPr/>
          </p:nvCxnSpPr>
          <p:spPr>
            <a:xfrm>
              <a:off x="1244570" y="5090884"/>
              <a:ext cx="0" cy="384251"/>
            </a:xfrm>
            <a:prstGeom prst="straightConnector1">
              <a:avLst/>
            </a:prstGeom>
            <a:ln w="19050">
              <a:solidFill>
                <a:srgbClr val="00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接连接符 59"/>
            <p:cNvCxnSpPr/>
            <p:nvPr/>
          </p:nvCxnSpPr>
          <p:spPr>
            <a:xfrm>
              <a:off x="2479382" y="4854300"/>
              <a:ext cx="144432" cy="225469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连接符 60"/>
            <p:cNvCxnSpPr/>
            <p:nvPr/>
          </p:nvCxnSpPr>
          <p:spPr>
            <a:xfrm>
              <a:off x="1230286" y="5479898"/>
              <a:ext cx="144431" cy="223882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接连接符 61"/>
            <p:cNvCxnSpPr/>
            <p:nvPr/>
          </p:nvCxnSpPr>
          <p:spPr>
            <a:xfrm flipH="1">
              <a:off x="1014432" y="5465608"/>
              <a:ext cx="215854" cy="142903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连接符 62"/>
            <p:cNvCxnSpPr/>
            <p:nvPr/>
          </p:nvCxnSpPr>
          <p:spPr>
            <a:xfrm flipH="1">
              <a:off x="497017" y="4530386"/>
              <a:ext cx="215854" cy="144491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1174735" y="5090884"/>
              <a:ext cx="144432" cy="0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接连接符 64"/>
            <p:cNvCxnSpPr/>
            <p:nvPr/>
          </p:nvCxnSpPr>
          <p:spPr>
            <a:xfrm>
              <a:off x="1176322" y="5475135"/>
              <a:ext cx="144431" cy="0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TextBox 64"/>
            <p:cNvSpPr txBox="1">
              <a:spLocks noChangeArrowheads="1"/>
            </p:cNvSpPr>
            <p:nvPr/>
          </p:nvSpPr>
          <p:spPr bwMode="auto">
            <a:xfrm>
              <a:off x="398613" y="4864756"/>
              <a:ext cx="587127" cy="492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15</a:t>
              </a:r>
              <a:endParaRPr lang="zh-CN" altLang="en-US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67" name="圆角矩形标注 66"/>
          <p:cNvSpPr/>
          <p:nvPr/>
        </p:nvSpPr>
        <p:spPr>
          <a:xfrm>
            <a:off x="431165" y="1761490"/>
            <a:ext cx="3533140" cy="393700"/>
          </a:xfrm>
          <a:prstGeom prst="wedgeRoundRectCallout">
            <a:avLst>
              <a:gd name="adj1" fmla="val -8648"/>
              <a:gd name="adj2" fmla="val 133751"/>
              <a:gd name="adj3" fmla="val 16667"/>
            </a:avLst>
          </a:prstGeom>
          <a:noFill/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5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15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15×20+20×10+15×10</a:t>
            </a:r>
            <a:r>
              <a:rPr lang="zh-CN" altLang="en-US" sz="15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15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×</a:t>
            </a:r>
            <a:r>
              <a:rPr lang="en-US" altLang="zh-CN" sz="15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2=1300</a:t>
            </a:r>
          </a:p>
        </p:txBody>
      </p:sp>
      <p:sp>
        <p:nvSpPr>
          <p:cNvPr id="68" name="圆角矩形标注 67"/>
          <p:cNvSpPr/>
          <p:nvPr/>
        </p:nvSpPr>
        <p:spPr>
          <a:xfrm>
            <a:off x="4088920" y="4277686"/>
            <a:ext cx="3134724" cy="327874"/>
          </a:xfrm>
          <a:prstGeom prst="wedgeRoundRectCallout">
            <a:avLst>
              <a:gd name="adj1" fmla="val -34988"/>
              <a:gd name="adj2" fmla="val -94646"/>
              <a:gd name="adj3" fmla="val 16667"/>
            </a:avLst>
          </a:prstGeom>
          <a:noFill/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5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15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30×20+20×5+30×5</a:t>
            </a:r>
            <a:r>
              <a:rPr lang="zh-CN" altLang="en-US" sz="15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15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×2=1700</a:t>
            </a:r>
          </a:p>
        </p:txBody>
      </p:sp>
      <p:sp>
        <p:nvSpPr>
          <p:cNvPr id="69" name="圆角矩形标注 68"/>
          <p:cNvSpPr/>
          <p:nvPr/>
        </p:nvSpPr>
        <p:spPr>
          <a:xfrm>
            <a:off x="4425356" y="2049566"/>
            <a:ext cx="3165895" cy="377868"/>
          </a:xfrm>
          <a:prstGeom prst="wedgeRoundRectCallout">
            <a:avLst>
              <a:gd name="adj1" fmla="val -10351"/>
              <a:gd name="adj2" fmla="val 119856"/>
              <a:gd name="adj3" fmla="val 16667"/>
            </a:avLst>
          </a:prstGeom>
          <a:noFill/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5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15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15×40+40×5+15×5</a:t>
            </a:r>
            <a:r>
              <a:rPr lang="zh-CN" altLang="en-US" sz="15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15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×2=1750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9" grpId="1" animBg="1"/>
      <p:bldP spid="20" grpId="0"/>
      <p:bldP spid="67" grpId="0" bldLvl="0" animBg="1"/>
      <p:bldP spid="68" grpId="0" animBg="1"/>
      <p:bldP spid="6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438184" y="244877"/>
            <a:ext cx="79121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你能计算出哪一种方案最节约包装纸？</a:t>
            </a:r>
          </a:p>
        </p:txBody>
      </p:sp>
      <p:sp>
        <p:nvSpPr>
          <p:cNvPr id="11" name="云形标注 10"/>
          <p:cNvSpPr/>
          <p:nvPr/>
        </p:nvSpPr>
        <p:spPr>
          <a:xfrm>
            <a:off x="5157074" y="785682"/>
            <a:ext cx="2813734" cy="1353669"/>
          </a:xfrm>
          <a:prstGeom prst="cloudCallout">
            <a:avLst>
              <a:gd name="adj1" fmla="val 40910"/>
              <a:gd name="adj2" fmla="val 65924"/>
            </a:avLst>
          </a:prstGeom>
          <a:noFill/>
          <a:ln w="19050">
            <a:solidFill>
              <a:srgbClr val="8D3C2B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我一看就知道哪种方法最节约包装纸了。你知道为什么吗？</a:t>
            </a:r>
          </a:p>
        </p:txBody>
      </p:sp>
      <p:grpSp>
        <p:nvGrpSpPr>
          <p:cNvPr id="12" name="组合 26"/>
          <p:cNvGrpSpPr/>
          <p:nvPr/>
        </p:nvGrpSpPr>
        <p:grpSpPr bwMode="auto">
          <a:xfrm>
            <a:off x="5776199" y="2247593"/>
            <a:ext cx="1441847" cy="1487090"/>
            <a:chOff x="966107" y="3429000"/>
            <a:chExt cx="2623636" cy="2340000"/>
          </a:xfrm>
        </p:grpSpPr>
        <p:pic>
          <p:nvPicPr>
            <p:cNvPr id="13" name="图片 27" descr="12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-49" b="-111"/>
            <a:stretch>
              <a:fillRect/>
            </a:stretch>
          </p:blipFill>
          <p:spPr bwMode="auto">
            <a:xfrm>
              <a:off x="966107" y="3429000"/>
              <a:ext cx="2623636" cy="234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4" name="直接连接符 13"/>
            <p:cNvCxnSpPr/>
            <p:nvPr/>
          </p:nvCxnSpPr>
          <p:spPr>
            <a:xfrm rot="120000">
              <a:off x="1087431" y="4575582"/>
              <a:ext cx="756109" cy="1079136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flipV="1">
              <a:off x="1824043" y="4931546"/>
              <a:ext cx="1692039" cy="719424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组合 26"/>
          <p:cNvGrpSpPr/>
          <p:nvPr/>
        </p:nvGrpSpPr>
        <p:grpSpPr bwMode="auto">
          <a:xfrm>
            <a:off x="1211343" y="2736939"/>
            <a:ext cx="1441847" cy="1485900"/>
            <a:chOff x="966107" y="3429000"/>
            <a:chExt cx="2623636" cy="2340000"/>
          </a:xfrm>
        </p:grpSpPr>
        <p:pic>
          <p:nvPicPr>
            <p:cNvPr id="17" name="图片 27" descr="12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-49" b="-111"/>
            <a:stretch>
              <a:fillRect/>
            </a:stretch>
          </p:blipFill>
          <p:spPr bwMode="auto">
            <a:xfrm>
              <a:off x="966107" y="3429000"/>
              <a:ext cx="2623636" cy="234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9" name="直接连接符 18"/>
            <p:cNvCxnSpPr/>
            <p:nvPr/>
          </p:nvCxnSpPr>
          <p:spPr>
            <a:xfrm rot="120000">
              <a:off x="1087431" y="4574626"/>
              <a:ext cx="756109" cy="108000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 flipV="1">
              <a:off x="1824043" y="4932750"/>
              <a:ext cx="1692039" cy="718126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组合 26"/>
          <p:cNvGrpSpPr/>
          <p:nvPr/>
        </p:nvGrpSpPr>
        <p:grpSpPr bwMode="auto">
          <a:xfrm>
            <a:off x="1216105" y="2448808"/>
            <a:ext cx="1441847" cy="1485900"/>
            <a:chOff x="966107" y="3429000"/>
            <a:chExt cx="2623636" cy="2340000"/>
          </a:xfrm>
        </p:grpSpPr>
        <p:pic>
          <p:nvPicPr>
            <p:cNvPr id="25" name="图片 27" descr="12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-49" b="-111"/>
            <a:stretch>
              <a:fillRect/>
            </a:stretch>
          </p:blipFill>
          <p:spPr bwMode="auto">
            <a:xfrm>
              <a:off x="966107" y="3429000"/>
              <a:ext cx="2623636" cy="234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26" name="直接连接符 25"/>
            <p:cNvCxnSpPr/>
            <p:nvPr/>
          </p:nvCxnSpPr>
          <p:spPr>
            <a:xfrm rot="120000">
              <a:off x="1087431" y="4574626"/>
              <a:ext cx="756109" cy="108000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 flipV="1">
              <a:off x="1824043" y="4932750"/>
              <a:ext cx="1692039" cy="718126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组合 26"/>
          <p:cNvGrpSpPr/>
          <p:nvPr/>
        </p:nvGrpSpPr>
        <p:grpSpPr bwMode="auto">
          <a:xfrm>
            <a:off x="2778206" y="1984464"/>
            <a:ext cx="1440656" cy="1485900"/>
            <a:chOff x="966107" y="3429000"/>
            <a:chExt cx="2623636" cy="2340000"/>
          </a:xfrm>
        </p:grpSpPr>
        <p:pic>
          <p:nvPicPr>
            <p:cNvPr id="29" name="图片 27" descr="12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-49" b="-111"/>
            <a:stretch>
              <a:fillRect/>
            </a:stretch>
          </p:blipFill>
          <p:spPr bwMode="auto">
            <a:xfrm>
              <a:off x="966107" y="3429000"/>
              <a:ext cx="2623636" cy="234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30" name="直接连接符 29"/>
            <p:cNvCxnSpPr/>
            <p:nvPr/>
          </p:nvCxnSpPr>
          <p:spPr>
            <a:xfrm rot="120000">
              <a:off x="1087531" y="4574626"/>
              <a:ext cx="756734" cy="108000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 flipV="1">
              <a:off x="1824752" y="4932750"/>
              <a:ext cx="1691269" cy="718126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组合 26"/>
          <p:cNvGrpSpPr/>
          <p:nvPr/>
        </p:nvGrpSpPr>
        <p:grpSpPr bwMode="auto">
          <a:xfrm>
            <a:off x="3169921" y="2677408"/>
            <a:ext cx="1458516" cy="1538288"/>
            <a:chOff x="966107" y="3429000"/>
            <a:chExt cx="2623636" cy="2340000"/>
          </a:xfrm>
        </p:grpSpPr>
        <p:pic>
          <p:nvPicPr>
            <p:cNvPr id="33" name="图片 27" descr="12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-49" b="-111"/>
            <a:stretch>
              <a:fillRect/>
            </a:stretch>
          </p:blipFill>
          <p:spPr bwMode="auto">
            <a:xfrm>
              <a:off x="966107" y="3429000"/>
              <a:ext cx="2623636" cy="234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34" name="直接连接符 33"/>
            <p:cNvCxnSpPr/>
            <p:nvPr/>
          </p:nvCxnSpPr>
          <p:spPr>
            <a:xfrm rot="120000">
              <a:off x="1088187" y="4575456"/>
              <a:ext cx="756035" cy="1079443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 flipV="1">
              <a:off x="1824947" y="4932251"/>
              <a:ext cx="1691977" cy="719025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组合 26"/>
          <p:cNvGrpSpPr/>
          <p:nvPr/>
        </p:nvGrpSpPr>
        <p:grpSpPr bwMode="auto">
          <a:xfrm>
            <a:off x="4884421" y="2628593"/>
            <a:ext cx="1431131" cy="1593056"/>
            <a:chOff x="966107" y="3429000"/>
            <a:chExt cx="2623636" cy="2340000"/>
          </a:xfrm>
        </p:grpSpPr>
        <p:pic>
          <p:nvPicPr>
            <p:cNvPr id="37" name="图片 27" descr="12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-49" b="-111"/>
            <a:stretch>
              <a:fillRect/>
            </a:stretch>
          </p:blipFill>
          <p:spPr bwMode="auto">
            <a:xfrm>
              <a:off x="966107" y="3429000"/>
              <a:ext cx="2623636" cy="234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38" name="直接连接符 37"/>
            <p:cNvCxnSpPr/>
            <p:nvPr/>
          </p:nvCxnSpPr>
          <p:spPr>
            <a:xfrm rot="120000">
              <a:off x="1088340" y="4574515"/>
              <a:ext cx="755223" cy="1080807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 flipV="1">
              <a:off x="1823919" y="4933036"/>
              <a:ext cx="1693795" cy="718789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组合 83"/>
          <p:cNvGrpSpPr/>
          <p:nvPr/>
        </p:nvGrpSpPr>
        <p:grpSpPr bwMode="auto">
          <a:xfrm>
            <a:off x="1077611" y="3484853"/>
            <a:ext cx="1669256" cy="890983"/>
            <a:chOff x="398613" y="4530386"/>
            <a:chExt cx="2225201" cy="1188212"/>
          </a:xfrm>
        </p:grpSpPr>
        <p:cxnSp>
          <p:nvCxnSpPr>
            <p:cNvPr id="41" name="直接箭头连接符 40"/>
            <p:cNvCxnSpPr/>
            <p:nvPr/>
          </p:nvCxnSpPr>
          <p:spPr>
            <a:xfrm rot="-180000">
              <a:off x="636687" y="4579609"/>
              <a:ext cx="468212" cy="971741"/>
            </a:xfrm>
            <a:prstGeom prst="straightConnector1">
              <a:avLst/>
            </a:prstGeom>
            <a:ln w="28575">
              <a:solidFill>
                <a:srgbClr val="00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65"/>
            <p:cNvSpPr txBox="1">
              <a:spLocks noChangeArrowheads="1"/>
            </p:cNvSpPr>
            <p:nvPr/>
          </p:nvSpPr>
          <p:spPr bwMode="auto">
            <a:xfrm>
              <a:off x="1196564" y="4998384"/>
              <a:ext cx="587127" cy="492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5</a:t>
              </a:r>
              <a:endParaRPr lang="zh-CN" altLang="en-US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3" name="TextBox 66"/>
            <p:cNvSpPr txBox="1">
              <a:spLocks noChangeArrowheads="1"/>
            </p:cNvSpPr>
            <p:nvPr/>
          </p:nvSpPr>
          <p:spPr bwMode="auto">
            <a:xfrm rot="20106826">
              <a:off x="1826761" y="5226058"/>
              <a:ext cx="587127" cy="492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20</a:t>
              </a:r>
              <a:endParaRPr lang="zh-CN" altLang="en-US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44" name="直接箭头连接符 43"/>
            <p:cNvCxnSpPr/>
            <p:nvPr/>
          </p:nvCxnSpPr>
          <p:spPr>
            <a:xfrm flipV="1">
              <a:off x="1287424" y="4998791"/>
              <a:ext cx="1263381" cy="563673"/>
            </a:xfrm>
            <a:prstGeom prst="straightConnector1">
              <a:avLst/>
            </a:prstGeom>
            <a:ln w="28575">
              <a:solidFill>
                <a:srgbClr val="00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箭头连接符 44"/>
            <p:cNvCxnSpPr/>
            <p:nvPr/>
          </p:nvCxnSpPr>
          <p:spPr>
            <a:xfrm>
              <a:off x="1244570" y="5090884"/>
              <a:ext cx="0" cy="384251"/>
            </a:xfrm>
            <a:prstGeom prst="straightConnector1">
              <a:avLst/>
            </a:prstGeom>
            <a:ln w="19050">
              <a:solidFill>
                <a:srgbClr val="00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>
              <a:off x="2479382" y="4854300"/>
              <a:ext cx="144432" cy="225469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>
              <a:off x="1230286" y="5479898"/>
              <a:ext cx="144431" cy="223882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 flipH="1">
              <a:off x="1014432" y="5465608"/>
              <a:ext cx="215854" cy="142903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 flipH="1">
              <a:off x="497017" y="4530386"/>
              <a:ext cx="215854" cy="144491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>
              <a:off x="1174735" y="5090884"/>
              <a:ext cx="144432" cy="0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/>
            <p:nvPr/>
          </p:nvCxnSpPr>
          <p:spPr>
            <a:xfrm>
              <a:off x="1176322" y="5475135"/>
              <a:ext cx="144431" cy="0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Box 64"/>
            <p:cNvSpPr txBox="1">
              <a:spLocks noChangeArrowheads="1"/>
            </p:cNvSpPr>
            <p:nvPr/>
          </p:nvSpPr>
          <p:spPr bwMode="auto">
            <a:xfrm>
              <a:off x="398613" y="4864756"/>
              <a:ext cx="587127" cy="492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15</a:t>
              </a:r>
              <a:endParaRPr lang="zh-CN" altLang="en-US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53" name="任意多边形 52"/>
          <p:cNvSpPr/>
          <p:nvPr/>
        </p:nvSpPr>
        <p:spPr>
          <a:xfrm>
            <a:off x="1293458" y="2755061"/>
            <a:ext cx="1308497" cy="1091803"/>
          </a:xfrm>
          <a:custGeom>
            <a:avLst/>
            <a:gdLst>
              <a:gd name="connsiteX0" fmla="*/ 499730 w 1743740"/>
              <a:gd name="connsiteY0" fmla="*/ 1456660 h 1456660"/>
              <a:gd name="connsiteX1" fmla="*/ 1743740 w 1743740"/>
              <a:gd name="connsiteY1" fmla="*/ 871869 h 1456660"/>
              <a:gd name="connsiteX2" fmla="*/ 1190847 w 1743740"/>
              <a:gd name="connsiteY2" fmla="*/ 0 h 1456660"/>
              <a:gd name="connsiteX3" fmla="*/ 0 w 1743740"/>
              <a:gd name="connsiteY3" fmla="*/ 520995 h 1456660"/>
              <a:gd name="connsiteX4" fmla="*/ 499730 w 1743740"/>
              <a:gd name="connsiteY4" fmla="*/ 1456660 h 1456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43740" h="1456660">
                <a:moveTo>
                  <a:pt x="499730" y="1456660"/>
                </a:moveTo>
                <a:lnTo>
                  <a:pt x="1743740" y="871869"/>
                </a:lnTo>
                <a:lnTo>
                  <a:pt x="1190847" y="0"/>
                </a:lnTo>
                <a:lnTo>
                  <a:pt x="0" y="520995"/>
                </a:lnTo>
                <a:lnTo>
                  <a:pt x="499730" y="1456660"/>
                </a:lnTo>
                <a:close/>
              </a:path>
            </a:pathLst>
          </a:custGeom>
          <a:solidFill>
            <a:schemeClr val="accent1">
              <a:alpha val="50196"/>
            </a:schemeClr>
          </a:solidFill>
          <a:ln>
            <a:solidFill>
              <a:srgbClr val="0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4" name="任意多边形 53"/>
          <p:cNvSpPr/>
          <p:nvPr/>
        </p:nvSpPr>
        <p:spPr>
          <a:xfrm>
            <a:off x="3263418" y="2658532"/>
            <a:ext cx="917972" cy="765572"/>
          </a:xfrm>
          <a:custGeom>
            <a:avLst/>
            <a:gdLst>
              <a:gd name="connsiteX0" fmla="*/ 0 w 1275907"/>
              <a:gd name="connsiteY0" fmla="*/ 595424 h 1020726"/>
              <a:gd name="connsiteX1" fmla="*/ 10633 w 1275907"/>
              <a:gd name="connsiteY1" fmla="*/ 1020726 h 1020726"/>
              <a:gd name="connsiteX2" fmla="*/ 1275907 w 1275907"/>
              <a:gd name="connsiteY2" fmla="*/ 372140 h 1020726"/>
              <a:gd name="connsiteX3" fmla="*/ 1275907 w 1275907"/>
              <a:gd name="connsiteY3" fmla="*/ 0 h 1020726"/>
              <a:gd name="connsiteX4" fmla="*/ 0 w 1275907"/>
              <a:gd name="connsiteY4" fmla="*/ 595424 h 1020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5907" h="1020726">
                <a:moveTo>
                  <a:pt x="0" y="595424"/>
                </a:moveTo>
                <a:lnTo>
                  <a:pt x="10633" y="1020726"/>
                </a:lnTo>
                <a:lnTo>
                  <a:pt x="1275907" y="372140"/>
                </a:lnTo>
                <a:lnTo>
                  <a:pt x="1275907" y="0"/>
                </a:lnTo>
                <a:lnTo>
                  <a:pt x="0" y="595424"/>
                </a:lnTo>
                <a:close/>
              </a:path>
            </a:pathLst>
          </a:custGeom>
          <a:solidFill>
            <a:schemeClr val="accent1">
              <a:alpha val="50196"/>
            </a:schemeClr>
          </a:solidFill>
          <a:ln>
            <a:solidFill>
              <a:srgbClr val="0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5" name="任意多边形 54"/>
          <p:cNvSpPr/>
          <p:nvPr/>
        </p:nvSpPr>
        <p:spPr>
          <a:xfrm rot="21351385">
            <a:off x="5903181" y="2626627"/>
            <a:ext cx="351234" cy="1079897"/>
          </a:xfrm>
          <a:custGeom>
            <a:avLst/>
            <a:gdLst>
              <a:gd name="connsiteX0" fmla="*/ 510362 w 520995"/>
              <a:gd name="connsiteY0" fmla="*/ 1020726 h 1467293"/>
              <a:gd name="connsiteX1" fmla="*/ 520995 w 520995"/>
              <a:gd name="connsiteY1" fmla="*/ 1467293 h 1467293"/>
              <a:gd name="connsiteX2" fmla="*/ 0 w 520995"/>
              <a:gd name="connsiteY2" fmla="*/ 478466 h 1467293"/>
              <a:gd name="connsiteX3" fmla="*/ 10632 w 520995"/>
              <a:gd name="connsiteY3" fmla="*/ 0 h 1467293"/>
              <a:gd name="connsiteX4" fmla="*/ 510362 w 520995"/>
              <a:gd name="connsiteY4" fmla="*/ 1020726 h 1467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0995" h="1467293">
                <a:moveTo>
                  <a:pt x="510362" y="1020726"/>
                </a:moveTo>
                <a:lnTo>
                  <a:pt x="520995" y="1467293"/>
                </a:lnTo>
                <a:lnTo>
                  <a:pt x="0" y="478466"/>
                </a:lnTo>
                <a:lnTo>
                  <a:pt x="10632" y="0"/>
                </a:lnTo>
                <a:lnTo>
                  <a:pt x="510362" y="1020726"/>
                </a:lnTo>
                <a:close/>
              </a:path>
            </a:pathLst>
          </a:custGeom>
          <a:solidFill>
            <a:schemeClr val="accent1">
              <a:alpha val="50196"/>
            </a:schemeClr>
          </a:solidFill>
          <a:ln>
            <a:solidFill>
              <a:srgbClr val="0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6" name="圆角矩形标注 55"/>
          <p:cNvSpPr/>
          <p:nvPr/>
        </p:nvSpPr>
        <p:spPr>
          <a:xfrm>
            <a:off x="771525" y="2139350"/>
            <a:ext cx="2100033" cy="264011"/>
          </a:xfrm>
          <a:prstGeom prst="wedgeRoundRectCallout">
            <a:avLst>
              <a:gd name="adj1" fmla="val -4308"/>
              <a:gd name="adj2" fmla="val 77623"/>
              <a:gd name="adj3" fmla="val 16667"/>
            </a:avLst>
          </a:prstGeom>
          <a:noFill/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个长</a:t>
            </a: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</a:t>
            </a:r>
            <a:r>
              <a:rPr lang="zh-CN" altLang="en-US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宽</a:t>
            </a: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15</a:t>
            </a:r>
            <a:r>
              <a:rPr lang="zh-CN" altLang="en-US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的面</a:t>
            </a:r>
            <a:endParaRPr lang="en-US" altLang="zh-CN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7" name="圆角矩形标注 56"/>
          <p:cNvSpPr/>
          <p:nvPr/>
        </p:nvSpPr>
        <p:spPr>
          <a:xfrm>
            <a:off x="2653010" y="4272879"/>
            <a:ext cx="1964319" cy="325000"/>
          </a:xfrm>
          <a:prstGeom prst="wedgeRoundRectCallout">
            <a:avLst>
              <a:gd name="adj1" fmla="val -3769"/>
              <a:gd name="adj2" fmla="val -90038"/>
              <a:gd name="adj3" fmla="val 16667"/>
            </a:avLst>
          </a:prstGeom>
          <a:noFill/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个长</a:t>
            </a: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</a:t>
            </a:r>
            <a:r>
              <a:rPr lang="zh-CN" altLang="en-US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宽</a:t>
            </a: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的面</a:t>
            </a:r>
            <a:endParaRPr lang="en-US" altLang="zh-CN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8" name="圆角矩形标注 57"/>
          <p:cNvSpPr/>
          <p:nvPr/>
        </p:nvSpPr>
        <p:spPr>
          <a:xfrm>
            <a:off x="5656178" y="4010762"/>
            <a:ext cx="1927083" cy="282526"/>
          </a:xfrm>
          <a:prstGeom prst="wedgeRoundRectCallout">
            <a:avLst>
              <a:gd name="adj1" fmla="val -36467"/>
              <a:gd name="adj2" fmla="val -84764"/>
              <a:gd name="adj3" fmla="val 16667"/>
            </a:avLst>
          </a:prstGeom>
          <a:noFill/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个长</a:t>
            </a: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15</a:t>
            </a:r>
            <a:r>
              <a:rPr lang="zh-CN" altLang="en-US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宽</a:t>
            </a: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的面</a:t>
            </a:r>
            <a:endParaRPr lang="en-US" altLang="zh-CN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9" name="图片 5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2093" y="1952281"/>
            <a:ext cx="902149" cy="14492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56" grpId="0" animBg="1"/>
      <p:bldP spid="57" grpId="0" animBg="1"/>
      <p:bldP spid="5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424202" y="359303"/>
            <a:ext cx="58747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包磁带。将四盒磁带包成一包。</a:t>
            </a:r>
            <a:endParaRPr lang="en-US" altLang="zh-CN" sz="32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333362" y="2139702"/>
            <a:ext cx="6524104" cy="1522037"/>
            <a:chOff x="1780768" y="1848709"/>
            <a:chExt cx="8717947" cy="1517539"/>
          </a:xfrm>
        </p:grpSpPr>
        <p:pic>
          <p:nvPicPr>
            <p:cNvPr id="11" name="图片 48" descr="14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713612">
              <a:off x="1780768" y="1848709"/>
              <a:ext cx="2253531" cy="15175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图片 71" descr="14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713612">
              <a:off x="6090378" y="1848709"/>
              <a:ext cx="2253531" cy="15175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图片 48" descr="14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713612">
              <a:off x="3935573" y="1848709"/>
              <a:ext cx="2253531" cy="15175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图片 71" descr="14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713612">
              <a:off x="8245184" y="1848709"/>
              <a:ext cx="2253531" cy="15175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37"/>
          <p:cNvGrpSpPr/>
          <p:nvPr/>
        </p:nvGrpSpPr>
        <p:grpSpPr bwMode="auto">
          <a:xfrm>
            <a:off x="833178" y="3102196"/>
            <a:ext cx="2124648" cy="1260331"/>
            <a:chOff x="2339752" y="869234"/>
            <a:chExt cx="3690399" cy="2188949"/>
          </a:xfrm>
          <a:solidFill>
            <a:srgbClr val="FFAB7C"/>
          </a:solidFill>
        </p:grpSpPr>
        <p:sp>
          <p:nvSpPr>
            <p:cNvPr id="13" name="立方体 12"/>
            <p:cNvSpPr/>
            <p:nvPr/>
          </p:nvSpPr>
          <p:spPr>
            <a:xfrm>
              <a:off x="3761943" y="869234"/>
              <a:ext cx="2268208" cy="791983"/>
            </a:xfrm>
            <a:prstGeom prst="cube">
              <a:avLst>
                <a:gd name="adj" fmla="val 60209"/>
              </a:avLst>
            </a:prstGeom>
            <a:grp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14" name="立方体 13"/>
            <p:cNvSpPr/>
            <p:nvPr/>
          </p:nvSpPr>
          <p:spPr>
            <a:xfrm>
              <a:off x="3293701" y="1328519"/>
              <a:ext cx="2268206" cy="791982"/>
            </a:xfrm>
            <a:prstGeom prst="cube">
              <a:avLst>
                <a:gd name="adj" fmla="val 60209"/>
              </a:avLst>
            </a:prstGeom>
            <a:grp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15" name="立方体 14"/>
            <p:cNvSpPr/>
            <p:nvPr/>
          </p:nvSpPr>
          <p:spPr>
            <a:xfrm>
              <a:off x="2814346" y="1794820"/>
              <a:ext cx="2268206" cy="791983"/>
            </a:xfrm>
            <a:prstGeom prst="cube">
              <a:avLst>
                <a:gd name="adj" fmla="val 60209"/>
              </a:avLst>
            </a:prstGeom>
            <a:grp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16" name="立方体 15"/>
            <p:cNvSpPr/>
            <p:nvPr/>
          </p:nvSpPr>
          <p:spPr>
            <a:xfrm>
              <a:off x="2339752" y="2266201"/>
              <a:ext cx="2268207" cy="791982"/>
            </a:xfrm>
            <a:prstGeom prst="cube">
              <a:avLst>
                <a:gd name="adj" fmla="val 60209"/>
              </a:avLst>
            </a:prstGeom>
            <a:grp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</p:grpSp>
      <p:grpSp>
        <p:nvGrpSpPr>
          <p:cNvPr id="17" name="组合 36"/>
          <p:cNvGrpSpPr/>
          <p:nvPr/>
        </p:nvGrpSpPr>
        <p:grpSpPr bwMode="auto">
          <a:xfrm>
            <a:off x="1034975" y="1809189"/>
            <a:ext cx="1305858" cy="997899"/>
            <a:chOff x="179512" y="1340768"/>
            <a:chExt cx="2268000" cy="1733676"/>
          </a:xfrm>
          <a:solidFill>
            <a:srgbClr val="FFAB7C"/>
          </a:solidFill>
        </p:grpSpPr>
        <p:sp>
          <p:nvSpPr>
            <p:cNvPr id="18" name="立方体 17"/>
            <p:cNvSpPr/>
            <p:nvPr/>
          </p:nvSpPr>
          <p:spPr>
            <a:xfrm>
              <a:off x="179512" y="2282223"/>
              <a:ext cx="2268000" cy="792221"/>
            </a:xfrm>
            <a:prstGeom prst="cube">
              <a:avLst>
                <a:gd name="adj" fmla="val 60209"/>
              </a:avLst>
            </a:prstGeom>
            <a:grp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19" name="立方体 18"/>
            <p:cNvSpPr/>
            <p:nvPr/>
          </p:nvSpPr>
          <p:spPr>
            <a:xfrm>
              <a:off x="179512" y="1969464"/>
              <a:ext cx="2268000" cy="792220"/>
            </a:xfrm>
            <a:prstGeom prst="cube">
              <a:avLst>
                <a:gd name="adj" fmla="val 60209"/>
              </a:avLst>
            </a:prstGeom>
            <a:grp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20" name="立方体 19"/>
            <p:cNvSpPr/>
            <p:nvPr/>
          </p:nvSpPr>
          <p:spPr>
            <a:xfrm>
              <a:off x="179512" y="1656703"/>
              <a:ext cx="2268000" cy="792221"/>
            </a:xfrm>
            <a:prstGeom prst="cube">
              <a:avLst>
                <a:gd name="adj" fmla="val 60209"/>
              </a:avLst>
            </a:prstGeom>
            <a:grp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21" name="立方体 20"/>
            <p:cNvSpPr/>
            <p:nvPr/>
          </p:nvSpPr>
          <p:spPr>
            <a:xfrm>
              <a:off x="179512" y="1340768"/>
              <a:ext cx="2268000" cy="792220"/>
            </a:xfrm>
            <a:prstGeom prst="cube">
              <a:avLst>
                <a:gd name="adj" fmla="val 60209"/>
              </a:avLst>
            </a:prstGeom>
            <a:grp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</p:grpSp>
      <p:grpSp>
        <p:nvGrpSpPr>
          <p:cNvPr id="22" name="组合 41"/>
          <p:cNvGrpSpPr/>
          <p:nvPr/>
        </p:nvGrpSpPr>
        <p:grpSpPr bwMode="auto">
          <a:xfrm>
            <a:off x="6716762" y="1538285"/>
            <a:ext cx="1580007" cy="905035"/>
            <a:chOff x="5652120" y="4437112"/>
            <a:chExt cx="2744760" cy="1572824"/>
          </a:xfrm>
          <a:solidFill>
            <a:srgbClr val="FFAB7C"/>
          </a:solidFill>
        </p:grpSpPr>
        <p:sp>
          <p:nvSpPr>
            <p:cNvPr id="23" name="立方体 22"/>
            <p:cNvSpPr/>
            <p:nvPr/>
          </p:nvSpPr>
          <p:spPr>
            <a:xfrm>
              <a:off x="6128365" y="4753144"/>
              <a:ext cx="2268515" cy="792464"/>
            </a:xfrm>
            <a:prstGeom prst="cube">
              <a:avLst>
                <a:gd name="adj" fmla="val 60209"/>
              </a:avLst>
            </a:prstGeom>
            <a:grp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24" name="立方体 23"/>
            <p:cNvSpPr/>
            <p:nvPr/>
          </p:nvSpPr>
          <p:spPr>
            <a:xfrm>
              <a:off x="6128365" y="4437112"/>
              <a:ext cx="2268515" cy="792463"/>
            </a:xfrm>
            <a:prstGeom prst="cube">
              <a:avLst>
                <a:gd name="adj" fmla="val 60209"/>
              </a:avLst>
            </a:prstGeom>
            <a:grp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25" name="立方体 24"/>
            <p:cNvSpPr/>
            <p:nvPr/>
          </p:nvSpPr>
          <p:spPr>
            <a:xfrm>
              <a:off x="5652120" y="5217472"/>
              <a:ext cx="2268515" cy="792464"/>
            </a:xfrm>
            <a:prstGeom prst="cube">
              <a:avLst>
                <a:gd name="adj" fmla="val 60209"/>
              </a:avLst>
            </a:prstGeom>
            <a:grp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26" name="立方体 25"/>
            <p:cNvSpPr/>
            <p:nvPr/>
          </p:nvSpPr>
          <p:spPr>
            <a:xfrm>
              <a:off x="5652120" y="4901439"/>
              <a:ext cx="2268515" cy="792463"/>
            </a:xfrm>
            <a:prstGeom prst="cube">
              <a:avLst>
                <a:gd name="adj" fmla="val 60209"/>
              </a:avLst>
            </a:prstGeom>
            <a:grp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</p:grpSp>
      <p:grpSp>
        <p:nvGrpSpPr>
          <p:cNvPr id="27" name="组合 38"/>
          <p:cNvGrpSpPr/>
          <p:nvPr/>
        </p:nvGrpSpPr>
        <p:grpSpPr bwMode="auto">
          <a:xfrm>
            <a:off x="3343826" y="1802728"/>
            <a:ext cx="2339397" cy="640592"/>
            <a:chOff x="4931047" y="1941035"/>
            <a:chExt cx="4063157" cy="1113067"/>
          </a:xfrm>
          <a:solidFill>
            <a:srgbClr val="FFAB7C"/>
          </a:solidFill>
        </p:grpSpPr>
        <p:sp>
          <p:nvSpPr>
            <p:cNvPr id="28" name="立方体 27"/>
            <p:cNvSpPr/>
            <p:nvPr/>
          </p:nvSpPr>
          <p:spPr>
            <a:xfrm>
              <a:off x="4931047" y="2261776"/>
              <a:ext cx="2268067" cy="792326"/>
            </a:xfrm>
            <a:prstGeom prst="cube">
              <a:avLst>
                <a:gd name="adj" fmla="val 60209"/>
              </a:avLst>
            </a:prstGeom>
            <a:grp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29" name="立方体 28"/>
            <p:cNvSpPr/>
            <p:nvPr/>
          </p:nvSpPr>
          <p:spPr>
            <a:xfrm>
              <a:off x="4931047" y="1944211"/>
              <a:ext cx="2268067" cy="792326"/>
            </a:xfrm>
            <a:prstGeom prst="cube">
              <a:avLst>
                <a:gd name="adj" fmla="val 60209"/>
              </a:avLst>
            </a:prstGeom>
            <a:grp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30" name="立方体 29"/>
            <p:cNvSpPr/>
            <p:nvPr/>
          </p:nvSpPr>
          <p:spPr>
            <a:xfrm>
              <a:off x="6726138" y="2261776"/>
              <a:ext cx="2268066" cy="792326"/>
            </a:xfrm>
            <a:prstGeom prst="cube">
              <a:avLst>
                <a:gd name="adj" fmla="val 60209"/>
              </a:avLst>
            </a:prstGeom>
            <a:grp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31" name="立方体 30"/>
            <p:cNvSpPr/>
            <p:nvPr/>
          </p:nvSpPr>
          <p:spPr>
            <a:xfrm>
              <a:off x="6726138" y="1941035"/>
              <a:ext cx="2268066" cy="792326"/>
            </a:xfrm>
            <a:prstGeom prst="cube">
              <a:avLst>
                <a:gd name="adj" fmla="val 60209"/>
              </a:avLst>
            </a:prstGeom>
            <a:grp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</p:grpSp>
      <p:grpSp>
        <p:nvGrpSpPr>
          <p:cNvPr id="32" name="组合 39"/>
          <p:cNvGrpSpPr/>
          <p:nvPr/>
        </p:nvGrpSpPr>
        <p:grpSpPr bwMode="auto">
          <a:xfrm>
            <a:off x="3053424" y="3940480"/>
            <a:ext cx="4386369" cy="458741"/>
            <a:chOff x="623576" y="3284984"/>
            <a:chExt cx="7620832" cy="796240"/>
          </a:xfrm>
          <a:solidFill>
            <a:srgbClr val="FFAB7C"/>
          </a:solidFill>
        </p:grpSpPr>
        <p:sp>
          <p:nvSpPr>
            <p:cNvPr id="33" name="立方体 32"/>
            <p:cNvSpPr/>
            <p:nvPr/>
          </p:nvSpPr>
          <p:spPr>
            <a:xfrm>
              <a:off x="623576" y="3284984"/>
              <a:ext cx="2268785" cy="791481"/>
            </a:xfrm>
            <a:prstGeom prst="cube">
              <a:avLst>
                <a:gd name="adj" fmla="val 60209"/>
              </a:avLst>
            </a:prstGeom>
            <a:grp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34" name="立方体 33"/>
            <p:cNvSpPr/>
            <p:nvPr/>
          </p:nvSpPr>
          <p:spPr>
            <a:xfrm>
              <a:off x="2408121" y="3286570"/>
              <a:ext cx="2267198" cy="793068"/>
            </a:xfrm>
            <a:prstGeom prst="cube">
              <a:avLst>
                <a:gd name="adj" fmla="val 60209"/>
              </a:avLst>
            </a:prstGeom>
            <a:grp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35" name="立方体 34"/>
            <p:cNvSpPr/>
            <p:nvPr/>
          </p:nvSpPr>
          <p:spPr>
            <a:xfrm>
              <a:off x="4192666" y="3286570"/>
              <a:ext cx="2267198" cy="793068"/>
            </a:xfrm>
            <a:prstGeom prst="cube">
              <a:avLst>
                <a:gd name="adj" fmla="val 60209"/>
              </a:avLst>
            </a:prstGeom>
            <a:grp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36" name="立方体 35"/>
            <p:cNvSpPr/>
            <p:nvPr/>
          </p:nvSpPr>
          <p:spPr>
            <a:xfrm>
              <a:off x="5975622" y="3289742"/>
              <a:ext cx="2268786" cy="791482"/>
            </a:xfrm>
            <a:prstGeom prst="cube">
              <a:avLst>
                <a:gd name="adj" fmla="val 60209"/>
              </a:avLst>
            </a:prstGeom>
            <a:grp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</p:grpSp>
      <p:grpSp>
        <p:nvGrpSpPr>
          <p:cNvPr id="38" name="组合 40"/>
          <p:cNvGrpSpPr/>
          <p:nvPr/>
        </p:nvGrpSpPr>
        <p:grpSpPr bwMode="auto">
          <a:xfrm>
            <a:off x="3485470" y="2746353"/>
            <a:ext cx="2608062" cy="728321"/>
            <a:chOff x="147397" y="4437112"/>
            <a:chExt cx="4530731" cy="1264524"/>
          </a:xfrm>
          <a:solidFill>
            <a:srgbClr val="FFAB7C"/>
          </a:solidFill>
        </p:grpSpPr>
        <p:sp>
          <p:nvSpPr>
            <p:cNvPr id="39" name="立方体 38"/>
            <p:cNvSpPr/>
            <p:nvPr/>
          </p:nvSpPr>
          <p:spPr>
            <a:xfrm>
              <a:off x="623648" y="4437112"/>
              <a:ext cx="2268540" cy="791716"/>
            </a:xfrm>
            <a:prstGeom prst="cube">
              <a:avLst>
                <a:gd name="adj" fmla="val 60209"/>
              </a:avLst>
            </a:prstGeom>
            <a:grp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40" name="立方体 39"/>
            <p:cNvSpPr/>
            <p:nvPr/>
          </p:nvSpPr>
          <p:spPr>
            <a:xfrm>
              <a:off x="147397" y="4909920"/>
              <a:ext cx="2268540" cy="791716"/>
            </a:xfrm>
            <a:prstGeom prst="cube">
              <a:avLst>
                <a:gd name="adj" fmla="val 60209"/>
              </a:avLst>
            </a:prstGeom>
            <a:grp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41" name="立方体 40"/>
            <p:cNvSpPr/>
            <p:nvPr/>
          </p:nvSpPr>
          <p:spPr>
            <a:xfrm>
              <a:off x="2409587" y="4437112"/>
              <a:ext cx="2268541" cy="791716"/>
            </a:xfrm>
            <a:prstGeom prst="cube">
              <a:avLst>
                <a:gd name="adj" fmla="val 60209"/>
              </a:avLst>
            </a:prstGeom>
            <a:grp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42" name="立方体 41"/>
            <p:cNvSpPr/>
            <p:nvPr/>
          </p:nvSpPr>
          <p:spPr>
            <a:xfrm>
              <a:off x="1933336" y="4909920"/>
              <a:ext cx="2268541" cy="791716"/>
            </a:xfrm>
            <a:prstGeom prst="cube">
              <a:avLst>
                <a:gd name="adj" fmla="val 60209"/>
              </a:avLst>
            </a:prstGeom>
            <a:grp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</p:grpSp>
      <p:sp>
        <p:nvSpPr>
          <p:cNvPr id="43" name="云形标注 42"/>
          <p:cNvSpPr/>
          <p:nvPr/>
        </p:nvSpPr>
        <p:spPr>
          <a:xfrm>
            <a:off x="6210114" y="2746353"/>
            <a:ext cx="1984980" cy="1015015"/>
          </a:xfrm>
          <a:prstGeom prst="cloudCallout">
            <a:avLst>
              <a:gd name="adj1" fmla="val -35401"/>
              <a:gd name="adj2" fmla="val -70488"/>
            </a:avLst>
          </a:prstGeom>
          <a:noFill/>
          <a:ln w="19050">
            <a:solidFill>
              <a:srgbClr val="00206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哪一种方案最节约包装纸？</a:t>
            </a:r>
          </a:p>
        </p:txBody>
      </p:sp>
      <p:sp>
        <p:nvSpPr>
          <p:cNvPr id="44" name="TextBox 4"/>
          <p:cNvSpPr txBox="1">
            <a:spLocks noChangeArrowheads="1"/>
          </p:cNvSpPr>
          <p:nvPr/>
        </p:nvSpPr>
        <p:spPr bwMode="auto">
          <a:xfrm>
            <a:off x="468848" y="341951"/>
            <a:ext cx="8156455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你能想出几种包装方法？可以先画出草图来表示你的想法，再在小组内进行交流。</a:t>
            </a:r>
            <a:endParaRPr lang="en-US" altLang="zh-CN" sz="32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9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3" dur="indefinite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54" dur="indefinite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8" dur="indefinite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59" dur="indefinite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表格 8"/>
          <p:cNvGraphicFramePr>
            <a:graphicFrameLocks noGrp="1"/>
          </p:cNvGraphicFramePr>
          <p:nvPr/>
        </p:nvGraphicFramePr>
        <p:xfrm>
          <a:off x="923142" y="1670920"/>
          <a:ext cx="5292284" cy="2426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970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763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856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4443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4443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4443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1723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baseline="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方法</a:t>
                      </a:r>
                    </a:p>
                  </a:txBody>
                  <a:tcPr marL="68587" marR="68587" marT="34298" marB="342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baseline="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草图</a:t>
                      </a:r>
                    </a:p>
                  </a:txBody>
                  <a:tcPr marL="68587" marR="68587" marT="34298" marB="342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baseline="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长</a:t>
                      </a:r>
                      <a:r>
                        <a:rPr lang="en-US" altLang="zh-CN" sz="1800" b="1" baseline="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/</a:t>
                      </a:r>
                      <a:r>
                        <a:rPr lang="en-US" altLang="zh-CN" sz="1800" b="1" i="0" u="none" baseline="0" dirty="0"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mm</a:t>
                      </a:r>
                    </a:p>
                  </a:txBody>
                  <a:tcPr marL="68587" marR="68587" marT="34298" marB="342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baseline="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宽</a:t>
                      </a:r>
                      <a:r>
                        <a:rPr lang="en-US" altLang="zh-CN" sz="1800" b="1" baseline="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/</a:t>
                      </a:r>
                      <a:r>
                        <a:rPr lang="en-US" altLang="zh-CN" sz="1800" b="1" i="0" baseline="0" dirty="0"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mm</a:t>
                      </a:r>
                    </a:p>
                  </a:txBody>
                  <a:tcPr marL="68587" marR="68587" marT="34298" marB="342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baseline="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高</a:t>
                      </a:r>
                      <a:r>
                        <a:rPr lang="en-US" altLang="zh-CN" sz="1800" b="1" baseline="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/</a:t>
                      </a:r>
                      <a:r>
                        <a:rPr lang="en-US" altLang="zh-CN" sz="1800" b="1" i="0" baseline="0" dirty="0"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mm</a:t>
                      </a:r>
                    </a:p>
                  </a:txBody>
                  <a:tcPr marL="68587" marR="68587" marT="34298" marB="34298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800" b="1" baseline="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表面积</a:t>
                      </a:r>
                      <a:endParaRPr lang="en-US" altLang="zh-CN" sz="1800" b="1" baseline="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800" b="1" baseline="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/</a:t>
                      </a:r>
                      <a:r>
                        <a:rPr lang="en-US" altLang="zh-CN" sz="1800" b="1" i="0" baseline="0" dirty="0"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mm</a:t>
                      </a:r>
                      <a:r>
                        <a:rPr lang="en-US" altLang="zh-CN" sz="1800" b="1" i="0" baseline="300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</a:t>
                      </a:r>
                      <a:endParaRPr lang="zh-CN" altLang="en-US" sz="1800" b="1" i="0" baseline="300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7" marR="68587" marT="34298" marB="34298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4832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baseline="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第</a:t>
                      </a:r>
                      <a:r>
                        <a:rPr lang="en-US" altLang="zh-CN" sz="1800" b="1" baseline="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</a:t>
                      </a:r>
                      <a:r>
                        <a:rPr lang="zh-CN" altLang="en-US" sz="1800" b="1" baseline="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种</a:t>
                      </a:r>
                    </a:p>
                  </a:txBody>
                  <a:tcPr marL="68587" marR="68587" marT="34298" marB="34298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0" baseline="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7" marR="68587" marT="34298" marB="34298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0" baseline="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7" marR="68587" marT="34298" marB="34298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0" baseline="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7" marR="68587" marT="34298" marB="34298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0" baseline="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7" marR="68587" marT="34298" marB="34298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0" baseline="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7" marR="68587" marT="34298" marB="34298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4832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baseline="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第</a:t>
                      </a:r>
                      <a:r>
                        <a:rPr lang="en-US" altLang="zh-CN" sz="1800" b="1" baseline="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</a:t>
                      </a:r>
                      <a:r>
                        <a:rPr lang="zh-CN" altLang="en-US" sz="1800" b="1" baseline="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种</a:t>
                      </a:r>
                    </a:p>
                  </a:txBody>
                  <a:tcPr marL="68587" marR="68587" marT="34298" marB="34298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0" baseline="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7" marR="68587" marT="34298" marB="34298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0" baseline="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7" marR="68587" marT="34298" marB="34298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0" baseline="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7" marR="68587" marT="34298" marB="34298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0" baseline="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7" marR="68587" marT="34298" marB="34298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0" baseline="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7" marR="68587" marT="34298" marB="34298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99597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baseline="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第</a:t>
                      </a:r>
                      <a:r>
                        <a:rPr lang="en-US" altLang="zh-CN" sz="1800" b="1" baseline="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3</a:t>
                      </a:r>
                      <a:r>
                        <a:rPr lang="zh-CN" altLang="en-US" sz="1800" b="1" baseline="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种</a:t>
                      </a:r>
                    </a:p>
                  </a:txBody>
                  <a:tcPr marL="68587" marR="68587" marT="34298" marB="34298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0" baseline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7" marR="68587" marT="34298" marB="34298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0" baseline="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7" marR="68587" marT="34298" marB="34298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0" baseline="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7" marR="68587" marT="34298" marB="34298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0" baseline="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7" marR="68587" marT="34298" marB="34298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0" baseline="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7" marR="68587" marT="34298" marB="34298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0" name="文本框 9"/>
          <p:cNvSpPr txBox="1"/>
          <p:nvPr/>
        </p:nvSpPr>
        <p:spPr>
          <a:xfrm>
            <a:off x="398070" y="356477"/>
            <a:ext cx="805582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分别算出各种方法所需包装纸的大小。（接口处不计，单位：</a:t>
            </a:r>
            <a:r>
              <a:rPr lang="en-US" altLang="zh-CN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mm</a:t>
            </a:r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pic>
        <p:nvPicPr>
          <p:cNvPr id="13" name="图片 27" descr="1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2918" y="2165230"/>
            <a:ext cx="2234632" cy="1515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图片 13" descr="16.png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3473" y="2349463"/>
            <a:ext cx="542102" cy="426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图片 14" descr="17.png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4218" y="3604893"/>
            <a:ext cx="683185" cy="4070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图片 15" descr="18.png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4750" y="3067663"/>
            <a:ext cx="1002119" cy="291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32"/>
          <p:cNvSpPr txBox="1">
            <a:spLocks noChangeArrowheads="1"/>
          </p:cNvSpPr>
          <p:nvPr/>
        </p:nvSpPr>
        <p:spPr bwMode="auto">
          <a:xfrm>
            <a:off x="2941364" y="2396122"/>
            <a:ext cx="6477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110</a:t>
            </a:r>
            <a:endParaRPr lang="zh-CN" altLang="en-US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TextBox 33"/>
          <p:cNvSpPr txBox="1">
            <a:spLocks noChangeArrowheads="1"/>
          </p:cNvSpPr>
          <p:nvPr/>
        </p:nvSpPr>
        <p:spPr bwMode="auto">
          <a:xfrm>
            <a:off x="3683123" y="2395527"/>
            <a:ext cx="6477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70</a:t>
            </a:r>
            <a:endParaRPr lang="zh-CN" altLang="en-US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TextBox 34"/>
          <p:cNvSpPr txBox="1">
            <a:spLocks noChangeArrowheads="1"/>
          </p:cNvSpPr>
          <p:nvPr/>
        </p:nvSpPr>
        <p:spPr bwMode="auto">
          <a:xfrm>
            <a:off x="4592081" y="2396122"/>
            <a:ext cx="6477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64</a:t>
            </a:r>
            <a:endParaRPr lang="zh-CN" altLang="en-US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TextBox 39"/>
          <p:cNvSpPr txBox="1">
            <a:spLocks noChangeArrowheads="1"/>
          </p:cNvSpPr>
          <p:nvPr/>
        </p:nvSpPr>
        <p:spPr bwMode="auto">
          <a:xfrm>
            <a:off x="2945659" y="3017650"/>
            <a:ext cx="64889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220</a:t>
            </a:r>
            <a:endParaRPr lang="zh-CN" altLang="en-US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TextBox 40"/>
          <p:cNvSpPr txBox="1">
            <a:spLocks noChangeArrowheads="1"/>
          </p:cNvSpPr>
          <p:nvPr/>
        </p:nvSpPr>
        <p:spPr bwMode="auto">
          <a:xfrm>
            <a:off x="3687417" y="3017055"/>
            <a:ext cx="64889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70</a:t>
            </a:r>
            <a:endParaRPr lang="zh-CN" altLang="en-US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TextBox 41"/>
          <p:cNvSpPr txBox="1">
            <a:spLocks noChangeArrowheads="1"/>
          </p:cNvSpPr>
          <p:nvPr/>
        </p:nvSpPr>
        <p:spPr bwMode="auto">
          <a:xfrm>
            <a:off x="4596374" y="3017650"/>
            <a:ext cx="64889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32</a:t>
            </a:r>
            <a:endParaRPr lang="zh-CN" altLang="en-US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TextBox 42"/>
          <p:cNvSpPr txBox="1">
            <a:spLocks noChangeArrowheads="1"/>
          </p:cNvSpPr>
          <p:nvPr/>
        </p:nvSpPr>
        <p:spPr bwMode="auto">
          <a:xfrm>
            <a:off x="2950421" y="3635271"/>
            <a:ext cx="6477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110</a:t>
            </a:r>
            <a:endParaRPr lang="zh-CN" altLang="en-US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TextBox 43"/>
          <p:cNvSpPr txBox="1">
            <a:spLocks noChangeArrowheads="1"/>
          </p:cNvSpPr>
          <p:nvPr/>
        </p:nvSpPr>
        <p:spPr bwMode="auto">
          <a:xfrm>
            <a:off x="3692180" y="3635271"/>
            <a:ext cx="64889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140</a:t>
            </a:r>
            <a:endParaRPr lang="zh-CN" altLang="en-US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TextBox 44"/>
          <p:cNvSpPr txBox="1">
            <a:spLocks noChangeArrowheads="1"/>
          </p:cNvSpPr>
          <p:nvPr/>
        </p:nvSpPr>
        <p:spPr bwMode="auto">
          <a:xfrm>
            <a:off x="4544103" y="3635271"/>
            <a:ext cx="6477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32</a:t>
            </a:r>
            <a:endParaRPr lang="zh-CN" altLang="en-US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TextBox 45"/>
          <p:cNvSpPr txBox="1">
            <a:spLocks noChangeArrowheads="1"/>
          </p:cNvSpPr>
          <p:nvPr/>
        </p:nvSpPr>
        <p:spPr bwMode="auto">
          <a:xfrm>
            <a:off x="5304755" y="2396121"/>
            <a:ext cx="102750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38440</a:t>
            </a:r>
            <a:endParaRPr lang="zh-CN" altLang="en-US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TextBox 47"/>
          <p:cNvSpPr txBox="1">
            <a:spLocks noChangeArrowheads="1"/>
          </p:cNvSpPr>
          <p:nvPr/>
        </p:nvSpPr>
        <p:spPr bwMode="auto">
          <a:xfrm>
            <a:off x="5366198" y="3017055"/>
            <a:ext cx="8953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49360</a:t>
            </a:r>
            <a:endParaRPr lang="zh-CN" altLang="en-US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TextBox 48"/>
          <p:cNvSpPr txBox="1">
            <a:spLocks noChangeArrowheads="1"/>
          </p:cNvSpPr>
          <p:nvPr/>
        </p:nvSpPr>
        <p:spPr bwMode="auto">
          <a:xfrm>
            <a:off x="5264772" y="3635270"/>
            <a:ext cx="102631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46800</a:t>
            </a:r>
            <a:endParaRPr lang="zh-CN" altLang="en-US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436</Words>
  <Application>Microsoft Office PowerPoint</Application>
  <PresentationFormat>全屏显示(16:9)</PresentationFormat>
  <Paragraphs>87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13</vt:i4>
      </vt:variant>
    </vt:vector>
  </HeadingPairs>
  <TitlesOfParts>
    <vt:vector size="21" baseType="lpstr">
      <vt:lpstr>黑体</vt:lpstr>
      <vt:lpstr>楷体</vt:lpstr>
      <vt:lpstr>宋体</vt:lpstr>
      <vt:lpstr>幼圆</vt:lpstr>
      <vt:lpstr>Arial</vt:lpstr>
      <vt:lpstr>Calibri</vt:lpstr>
      <vt:lpstr>Office 主题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lcj</dc:creator>
  <cp:lastModifiedBy>Lenovo</cp:lastModifiedBy>
  <cp:revision>970</cp:revision>
  <dcterms:created xsi:type="dcterms:W3CDTF">2016-06-05T01:28:00Z</dcterms:created>
  <dcterms:modified xsi:type="dcterms:W3CDTF">2019-10-18T08:10:11Z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2052-11.1.0.9098</vt:lpwstr>
  </property>
</Properties>
</file>